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18"/>
  </p:notesMasterIdLst>
  <p:handoutMasterIdLst>
    <p:handoutMasterId r:id="rId19"/>
  </p:handoutMasterIdLst>
  <p:sldIdLst>
    <p:sldId id="256" r:id="rId2"/>
    <p:sldId id="257" r:id="rId3"/>
    <p:sldId id="258" r:id="rId4"/>
    <p:sldId id="262" r:id="rId5"/>
    <p:sldId id="259" r:id="rId6"/>
    <p:sldId id="271" r:id="rId7"/>
    <p:sldId id="260" r:id="rId8"/>
    <p:sldId id="261" r:id="rId9"/>
    <p:sldId id="263" r:id="rId10"/>
    <p:sldId id="265" r:id="rId11"/>
    <p:sldId id="266" r:id="rId12"/>
    <p:sldId id="272" r:id="rId13"/>
    <p:sldId id="267" r:id="rId14"/>
    <p:sldId id="268" r:id="rId15"/>
    <p:sldId id="269" r:id="rId16"/>
    <p:sldId id="270"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99"/>
    <a:srgbClr val="66FF33"/>
    <a:srgbClr val="FFCC00"/>
    <a:srgbClr val="FF9900"/>
    <a:srgbClr val="000099"/>
    <a:srgbClr val="663300"/>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0" autoAdjust="0"/>
    <p:restoredTop sz="94619" autoAdjust="0"/>
  </p:normalViewPr>
  <p:slideViewPr>
    <p:cSldViewPr>
      <p:cViewPr>
        <p:scale>
          <a:sx n="100" d="100"/>
          <a:sy n="100" d="100"/>
        </p:scale>
        <p:origin x="-516" y="1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March 22, 2011</a:t>
            </a:r>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P Ghosh, BB College, Asansol</a:t>
            </a:r>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D5C905F-4A47-4F03-9BF7-79FCF67EC87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March 22, 2011</a:t>
            </a:r>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P Ghosh, BB College, Asansol</a:t>
            </a:r>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AC661C6-B506-4A63-9980-0448118EFDC0}"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March 22, 2011</a:t>
            </a:r>
          </a:p>
        </p:txBody>
      </p:sp>
      <p:sp>
        <p:nvSpPr>
          <p:cNvPr id="5" name="Rectangle 6"/>
          <p:cNvSpPr>
            <a:spLocks noGrp="1" noChangeArrowheads="1"/>
          </p:cNvSpPr>
          <p:nvPr>
            <p:ph type="ftr" sz="quarter" idx="4"/>
          </p:nvPr>
        </p:nvSpPr>
        <p:spPr>
          <a:ln/>
        </p:spPr>
        <p:txBody>
          <a:bodyPr/>
          <a:lstStyle/>
          <a:p>
            <a:r>
              <a:rPr lang="en-US"/>
              <a:t>P Ghosh, BB College, Asansol</a:t>
            </a:r>
          </a:p>
        </p:txBody>
      </p:sp>
      <p:sp>
        <p:nvSpPr>
          <p:cNvPr id="6" name="Rectangle 7"/>
          <p:cNvSpPr>
            <a:spLocks noGrp="1" noChangeArrowheads="1"/>
          </p:cNvSpPr>
          <p:nvPr>
            <p:ph type="sldNum" sz="quarter" idx="5"/>
          </p:nvPr>
        </p:nvSpPr>
        <p:spPr>
          <a:ln/>
        </p:spPr>
        <p:txBody>
          <a:bodyPr/>
          <a:lstStyle/>
          <a:p>
            <a:fld id="{51B4D777-9296-4C1A-99D0-84D5F12392DA}" type="slidenum">
              <a:rPr lang="en-US"/>
              <a:pPr/>
              <a:t>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22-03-2011</a:t>
            </a:r>
          </a:p>
        </p:txBody>
      </p:sp>
      <p:sp>
        <p:nvSpPr>
          <p:cNvPr id="5" name="Footer Placeholder 4"/>
          <p:cNvSpPr>
            <a:spLocks noGrp="1"/>
          </p:cNvSpPr>
          <p:nvPr>
            <p:ph type="ftr" sz="quarter" idx="11"/>
          </p:nvPr>
        </p:nvSpPr>
        <p:spPr/>
        <p:txBody>
          <a:bodyPr/>
          <a:lstStyle>
            <a:lvl1pPr>
              <a:defRPr/>
            </a:lvl1pPr>
          </a:lstStyle>
          <a:p>
            <a:r>
              <a:rPr lang="en-US"/>
              <a:t>P Ghosh, B B College, Asansol</a:t>
            </a:r>
          </a:p>
        </p:txBody>
      </p:sp>
      <p:sp>
        <p:nvSpPr>
          <p:cNvPr id="6" name="Slide Number Placeholder 5"/>
          <p:cNvSpPr>
            <a:spLocks noGrp="1"/>
          </p:cNvSpPr>
          <p:nvPr>
            <p:ph type="sldNum" sz="quarter" idx="12"/>
          </p:nvPr>
        </p:nvSpPr>
        <p:spPr/>
        <p:txBody>
          <a:bodyPr/>
          <a:lstStyle>
            <a:lvl1pPr>
              <a:defRPr smtClean="0"/>
            </a:lvl1pPr>
          </a:lstStyle>
          <a:p>
            <a:pPr>
              <a:defRPr/>
            </a:pPr>
            <a:fld id="{859A48E9-DFBE-4CE1-8F6F-53819A95A144}" type="slidenum">
              <a:rPr lang="en-US"/>
              <a:pPr>
                <a:defRPr/>
              </a:pPr>
              <a:t>‹#›</a:t>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22-03-2011</a:t>
            </a:r>
          </a:p>
        </p:txBody>
      </p:sp>
      <p:sp>
        <p:nvSpPr>
          <p:cNvPr id="5" name="Footer Placeholder 4"/>
          <p:cNvSpPr>
            <a:spLocks noGrp="1"/>
          </p:cNvSpPr>
          <p:nvPr>
            <p:ph type="ftr" sz="quarter" idx="11"/>
          </p:nvPr>
        </p:nvSpPr>
        <p:spPr/>
        <p:txBody>
          <a:bodyPr/>
          <a:lstStyle>
            <a:lvl1pPr>
              <a:defRPr/>
            </a:lvl1pPr>
          </a:lstStyle>
          <a:p>
            <a:r>
              <a:rPr lang="en-US"/>
              <a:t>P Ghosh, B B College, Asansol</a:t>
            </a:r>
          </a:p>
        </p:txBody>
      </p:sp>
      <p:sp>
        <p:nvSpPr>
          <p:cNvPr id="6" name="Slide Number Placeholder 5"/>
          <p:cNvSpPr>
            <a:spLocks noGrp="1"/>
          </p:cNvSpPr>
          <p:nvPr>
            <p:ph type="sldNum" sz="quarter" idx="12"/>
          </p:nvPr>
        </p:nvSpPr>
        <p:spPr/>
        <p:txBody>
          <a:bodyPr/>
          <a:lstStyle>
            <a:lvl1pPr>
              <a:defRPr smtClean="0"/>
            </a:lvl1pPr>
          </a:lstStyle>
          <a:p>
            <a:pPr>
              <a:defRPr/>
            </a:pPr>
            <a:fld id="{5956B88B-246A-4BDB-9968-E789B96BDE9D}" type="slidenum">
              <a:rPr lang="en-US"/>
              <a:pPr>
                <a:defRPr/>
              </a:pPr>
              <a:t>‹#›</a:t>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22-03-2011</a:t>
            </a:r>
          </a:p>
        </p:txBody>
      </p:sp>
      <p:sp>
        <p:nvSpPr>
          <p:cNvPr id="5" name="Footer Placeholder 4"/>
          <p:cNvSpPr>
            <a:spLocks noGrp="1"/>
          </p:cNvSpPr>
          <p:nvPr>
            <p:ph type="ftr" sz="quarter" idx="11"/>
          </p:nvPr>
        </p:nvSpPr>
        <p:spPr/>
        <p:txBody>
          <a:bodyPr/>
          <a:lstStyle>
            <a:lvl1pPr>
              <a:defRPr/>
            </a:lvl1pPr>
          </a:lstStyle>
          <a:p>
            <a:r>
              <a:rPr lang="en-US"/>
              <a:t>P Ghosh, B B College, Asansol</a:t>
            </a:r>
          </a:p>
        </p:txBody>
      </p:sp>
      <p:sp>
        <p:nvSpPr>
          <p:cNvPr id="6" name="Slide Number Placeholder 5"/>
          <p:cNvSpPr>
            <a:spLocks noGrp="1"/>
          </p:cNvSpPr>
          <p:nvPr>
            <p:ph type="sldNum" sz="quarter" idx="12"/>
          </p:nvPr>
        </p:nvSpPr>
        <p:spPr/>
        <p:txBody>
          <a:bodyPr/>
          <a:lstStyle>
            <a:lvl1pPr>
              <a:defRPr smtClean="0"/>
            </a:lvl1pPr>
          </a:lstStyle>
          <a:p>
            <a:pPr>
              <a:defRPr/>
            </a:pPr>
            <a:fld id="{7CC32AE1-2F07-49C8-AC69-9941D4C4FABF}" type="slidenum">
              <a:rPr lang="en-US"/>
              <a:pPr>
                <a:defRPr/>
              </a:pPr>
              <a:t>‹#›</a:t>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22-03-2011</a:t>
            </a:r>
          </a:p>
        </p:txBody>
      </p:sp>
      <p:sp>
        <p:nvSpPr>
          <p:cNvPr id="5" name="Footer Placeholder 4"/>
          <p:cNvSpPr>
            <a:spLocks noGrp="1"/>
          </p:cNvSpPr>
          <p:nvPr>
            <p:ph type="ftr" sz="quarter" idx="11"/>
          </p:nvPr>
        </p:nvSpPr>
        <p:spPr/>
        <p:txBody>
          <a:bodyPr/>
          <a:lstStyle>
            <a:lvl1pPr>
              <a:defRPr/>
            </a:lvl1pPr>
          </a:lstStyle>
          <a:p>
            <a:r>
              <a:rPr lang="en-US"/>
              <a:t>P Ghosh, B B College, Asansol</a:t>
            </a:r>
          </a:p>
        </p:txBody>
      </p:sp>
      <p:sp>
        <p:nvSpPr>
          <p:cNvPr id="6" name="Slide Number Placeholder 5"/>
          <p:cNvSpPr>
            <a:spLocks noGrp="1"/>
          </p:cNvSpPr>
          <p:nvPr>
            <p:ph type="sldNum" sz="quarter" idx="12"/>
          </p:nvPr>
        </p:nvSpPr>
        <p:spPr/>
        <p:txBody>
          <a:bodyPr/>
          <a:lstStyle>
            <a:lvl1pPr>
              <a:defRPr smtClean="0"/>
            </a:lvl1pPr>
          </a:lstStyle>
          <a:p>
            <a:pPr>
              <a:defRPr/>
            </a:pPr>
            <a:fld id="{7771F13F-F9D9-48A7-8A5F-F96DB037A64F}" type="slidenum">
              <a:rPr lang="en-US"/>
              <a:pPr>
                <a:defRPr/>
              </a:pPr>
              <a:t>‹#›</a:t>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22-03-2011</a:t>
            </a:r>
          </a:p>
        </p:txBody>
      </p:sp>
      <p:sp>
        <p:nvSpPr>
          <p:cNvPr id="5" name="Footer Placeholder 4"/>
          <p:cNvSpPr>
            <a:spLocks noGrp="1"/>
          </p:cNvSpPr>
          <p:nvPr>
            <p:ph type="ftr" sz="quarter" idx="11"/>
          </p:nvPr>
        </p:nvSpPr>
        <p:spPr/>
        <p:txBody>
          <a:bodyPr/>
          <a:lstStyle>
            <a:lvl1pPr>
              <a:defRPr/>
            </a:lvl1pPr>
          </a:lstStyle>
          <a:p>
            <a:r>
              <a:rPr lang="en-US"/>
              <a:t>P Ghosh, B B College, Asansol</a:t>
            </a:r>
          </a:p>
        </p:txBody>
      </p:sp>
      <p:sp>
        <p:nvSpPr>
          <p:cNvPr id="6" name="Slide Number Placeholder 5"/>
          <p:cNvSpPr>
            <a:spLocks noGrp="1"/>
          </p:cNvSpPr>
          <p:nvPr>
            <p:ph type="sldNum" sz="quarter" idx="12"/>
          </p:nvPr>
        </p:nvSpPr>
        <p:spPr/>
        <p:txBody>
          <a:bodyPr/>
          <a:lstStyle>
            <a:lvl1pPr>
              <a:defRPr smtClean="0"/>
            </a:lvl1pPr>
          </a:lstStyle>
          <a:p>
            <a:pPr>
              <a:defRPr/>
            </a:pPr>
            <a:fld id="{8A5C918C-92A8-446F-B4DA-3CF4D351A2E4}" type="slidenum">
              <a:rPr lang="en-US"/>
              <a:pPr>
                <a:defRPr/>
              </a:pPr>
              <a:t>‹#›</a:t>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22-03-2011</a:t>
            </a:r>
          </a:p>
        </p:txBody>
      </p:sp>
      <p:sp>
        <p:nvSpPr>
          <p:cNvPr id="6" name="Footer Placeholder 5"/>
          <p:cNvSpPr>
            <a:spLocks noGrp="1"/>
          </p:cNvSpPr>
          <p:nvPr>
            <p:ph type="ftr" sz="quarter" idx="11"/>
          </p:nvPr>
        </p:nvSpPr>
        <p:spPr/>
        <p:txBody>
          <a:bodyPr/>
          <a:lstStyle>
            <a:lvl1pPr>
              <a:defRPr/>
            </a:lvl1pPr>
          </a:lstStyle>
          <a:p>
            <a:r>
              <a:rPr lang="en-US"/>
              <a:t>P Ghosh, B B College, Asansol</a:t>
            </a:r>
          </a:p>
        </p:txBody>
      </p:sp>
      <p:sp>
        <p:nvSpPr>
          <p:cNvPr id="7" name="Slide Number Placeholder 6"/>
          <p:cNvSpPr>
            <a:spLocks noGrp="1"/>
          </p:cNvSpPr>
          <p:nvPr>
            <p:ph type="sldNum" sz="quarter" idx="12"/>
          </p:nvPr>
        </p:nvSpPr>
        <p:spPr/>
        <p:txBody>
          <a:bodyPr/>
          <a:lstStyle>
            <a:lvl1pPr>
              <a:defRPr smtClean="0"/>
            </a:lvl1pPr>
          </a:lstStyle>
          <a:p>
            <a:pPr>
              <a:defRPr/>
            </a:pPr>
            <a:fld id="{B0E4B4F0-3567-45B4-8005-5553091BC1CF}" type="slidenum">
              <a:rPr lang="en-US"/>
              <a:pPr>
                <a:defRPr/>
              </a:pPr>
              <a:t>‹#›</a:t>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22-03-2011</a:t>
            </a:r>
          </a:p>
        </p:txBody>
      </p:sp>
      <p:sp>
        <p:nvSpPr>
          <p:cNvPr id="8" name="Footer Placeholder 7"/>
          <p:cNvSpPr>
            <a:spLocks noGrp="1"/>
          </p:cNvSpPr>
          <p:nvPr>
            <p:ph type="ftr" sz="quarter" idx="11"/>
          </p:nvPr>
        </p:nvSpPr>
        <p:spPr/>
        <p:txBody>
          <a:bodyPr/>
          <a:lstStyle>
            <a:lvl1pPr>
              <a:defRPr/>
            </a:lvl1pPr>
          </a:lstStyle>
          <a:p>
            <a:r>
              <a:rPr lang="en-US"/>
              <a:t>P Ghosh, B B College, Asansol</a:t>
            </a:r>
          </a:p>
        </p:txBody>
      </p:sp>
      <p:sp>
        <p:nvSpPr>
          <p:cNvPr id="9" name="Slide Number Placeholder 8"/>
          <p:cNvSpPr>
            <a:spLocks noGrp="1"/>
          </p:cNvSpPr>
          <p:nvPr>
            <p:ph type="sldNum" sz="quarter" idx="12"/>
          </p:nvPr>
        </p:nvSpPr>
        <p:spPr/>
        <p:txBody>
          <a:bodyPr/>
          <a:lstStyle>
            <a:lvl1pPr>
              <a:defRPr smtClean="0"/>
            </a:lvl1pPr>
          </a:lstStyle>
          <a:p>
            <a:pPr>
              <a:defRPr/>
            </a:pPr>
            <a:fld id="{32A603DA-F7E4-4939-B06E-DB1025B782C6}" type="slidenum">
              <a:rPr lang="en-US"/>
              <a:pPr>
                <a:defRPr/>
              </a:pPr>
              <a:t>‹#›</a:t>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22-03-2011</a:t>
            </a:r>
          </a:p>
        </p:txBody>
      </p:sp>
      <p:sp>
        <p:nvSpPr>
          <p:cNvPr id="4" name="Footer Placeholder 3"/>
          <p:cNvSpPr>
            <a:spLocks noGrp="1"/>
          </p:cNvSpPr>
          <p:nvPr>
            <p:ph type="ftr" sz="quarter" idx="11"/>
          </p:nvPr>
        </p:nvSpPr>
        <p:spPr/>
        <p:txBody>
          <a:bodyPr/>
          <a:lstStyle>
            <a:lvl1pPr>
              <a:defRPr/>
            </a:lvl1pPr>
          </a:lstStyle>
          <a:p>
            <a:r>
              <a:rPr lang="en-US"/>
              <a:t>P Ghosh, B B College, Asansol</a:t>
            </a:r>
          </a:p>
        </p:txBody>
      </p:sp>
      <p:sp>
        <p:nvSpPr>
          <p:cNvPr id="5" name="Slide Number Placeholder 4"/>
          <p:cNvSpPr>
            <a:spLocks noGrp="1"/>
          </p:cNvSpPr>
          <p:nvPr>
            <p:ph type="sldNum" sz="quarter" idx="12"/>
          </p:nvPr>
        </p:nvSpPr>
        <p:spPr/>
        <p:txBody>
          <a:bodyPr/>
          <a:lstStyle>
            <a:lvl1pPr>
              <a:defRPr smtClean="0"/>
            </a:lvl1pPr>
          </a:lstStyle>
          <a:p>
            <a:pPr>
              <a:defRPr/>
            </a:pPr>
            <a:fld id="{0DA20D74-3E2A-4788-8476-535DC80DC028}" type="slidenum">
              <a:rPr lang="en-US"/>
              <a:pPr>
                <a:defRPr/>
              </a:pPr>
              <a:t>‹#›</a:t>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22-03-2011</a:t>
            </a:r>
          </a:p>
        </p:txBody>
      </p:sp>
      <p:sp>
        <p:nvSpPr>
          <p:cNvPr id="3" name="Footer Placeholder 2"/>
          <p:cNvSpPr>
            <a:spLocks noGrp="1"/>
          </p:cNvSpPr>
          <p:nvPr>
            <p:ph type="ftr" sz="quarter" idx="11"/>
          </p:nvPr>
        </p:nvSpPr>
        <p:spPr/>
        <p:txBody>
          <a:bodyPr/>
          <a:lstStyle>
            <a:lvl1pPr>
              <a:defRPr/>
            </a:lvl1pPr>
          </a:lstStyle>
          <a:p>
            <a:r>
              <a:rPr lang="en-US"/>
              <a:t>P Ghosh, B B College, Asansol</a:t>
            </a:r>
          </a:p>
        </p:txBody>
      </p:sp>
      <p:sp>
        <p:nvSpPr>
          <p:cNvPr id="4" name="Slide Number Placeholder 3"/>
          <p:cNvSpPr>
            <a:spLocks noGrp="1"/>
          </p:cNvSpPr>
          <p:nvPr>
            <p:ph type="sldNum" sz="quarter" idx="12"/>
          </p:nvPr>
        </p:nvSpPr>
        <p:spPr/>
        <p:txBody>
          <a:bodyPr/>
          <a:lstStyle>
            <a:lvl1pPr>
              <a:defRPr smtClean="0"/>
            </a:lvl1pPr>
          </a:lstStyle>
          <a:p>
            <a:pPr>
              <a:defRPr/>
            </a:pPr>
            <a:fld id="{7FF7EDFD-6992-4C66-BECA-1C3000B0C7A5}" type="slidenum">
              <a:rPr lang="en-US"/>
              <a:pPr>
                <a:defRPr/>
              </a:pPr>
              <a:t>‹#›</a:t>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22-03-2011</a:t>
            </a:r>
          </a:p>
        </p:txBody>
      </p:sp>
      <p:sp>
        <p:nvSpPr>
          <p:cNvPr id="6" name="Footer Placeholder 5"/>
          <p:cNvSpPr>
            <a:spLocks noGrp="1"/>
          </p:cNvSpPr>
          <p:nvPr>
            <p:ph type="ftr" sz="quarter" idx="11"/>
          </p:nvPr>
        </p:nvSpPr>
        <p:spPr/>
        <p:txBody>
          <a:bodyPr/>
          <a:lstStyle>
            <a:lvl1pPr>
              <a:defRPr/>
            </a:lvl1pPr>
          </a:lstStyle>
          <a:p>
            <a:r>
              <a:rPr lang="en-US"/>
              <a:t>P Ghosh, B B College, Asansol</a:t>
            </a:r>
          </a:p>
        </p:txBody>
      </p:sp>
      <p:sp>
        <p:nvSpPr>
          <p:cNvPr id="7" name="Slide Number Placeholder 6"/>
          <p:cNvSpPr>
            <a:spLocks noGrp="1"/>
          </p:cNvSpPr>
          <p:nvPr>
            <p:ph type="sldNum" sz="quarter" idx="12"/>
          </p:nvPr>
        </p:nvSpPr>
        <p:spPr/>
        <p:txBody>
          <a:bodyPr/>
          <a:lstStyle>
            <a:lvl1pPr>
              <a:defRPr smtClean="0"/>
            </a:lvl1pPr>
          </a:lstStyle>
          <a:p>
            <a:pPr>
              <a:defRPr/>
            </a:pPr>
            <a:fld id="{1BFB0CF2-E45F-4047-91F9-310967AAF988}" type="slidenum">
              <a:rPr lang="en-US"/>
              <a:pPr>
                <a:defRPr/>
              </a:pPr>
              <a:t>‹#›</a:t>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22-03-2011</a:t>
            </a:r>
          </a:p>
        </p:txBody>
      </p:sp>
      <p:sp>
        <p:nvSpPr>
          <p:cNvPr id="6" name="Footer Placeholder 5"/>
          <p:cNvSpPr>
            <a:spLocks noGrp="1"/>
          </p:cNvSpPr>
          <p:nvPr>
            <p:ph type="ftr" sz="quarter" idx="11"/>
          </p:nvPr>
        </p:nvSpPr>
        <p:spPr/>
        <p:txBody>
          <a:bodyPr/>
          <a:lstStyle>
            <a:lvl1pPr>
              <a:defRPr/>
            </a:lvl1pPr>
          </a:lstStyle>
          <a:p>
            <a:r>
              <a:rPr lang="en-US"/>
              <a:t>P Ghosh, B B College, Asansol</a:t>
            </a:r>
          </a:p>
        </p:txBody>
      </p:sp>
      <p:sp>
        <p:nvSpPr>
          <p:cNvPr id="7" name="Slide Number Placeholder 6"/>
          <p:cNvSpPr>
            <a:spLocks noGrp="1"/>
          </p:cNvSpPr>
          <p:nvPr>
            <p:ph type="sldNum" sz="quarter" idx="12"/>
          </p:nvPr>
        </p:nvSpPr>
        <p:spPr/>
        <p:txBody>
          <a:bodyPr/>
          <a:lstStyle>
            <a:lvl1pPr>
              <a:defRPr smtClean="0"/>
            </a:lvl1pPr>
          </a:lstStyle>
          <a:p>
            <a:pPr>
              <a:defRPr/>
            </a:pPr>
            <a:fld id="{E24BDFCA-19FF-4C04-BCAA-A9CB4F5A96EF}" type="slidenum">
              <a:rPr lang="en-US"/>
              <a:pPr>
                <a:defRPr/>
              </a:pPr>
              <a:t>‹#›</a:t>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92929"/>
            </a:gs>
            <a:gs pos="100000">
              <a:srgbClr val="292929">
                <a:gamma/>
                <a:tint val="29804"/>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r>
              <a:rPr lang="en-US"/>
              <a:t>22-03-2011</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r>
              <a:rPr lang="en-US"/>
              <a:t>P Ghosh, B B College, Asansol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4F22473-B8F5-40E3-A43B-017018E09B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dirty="0" smtClean="0"/>
              <a:t>22-03-2015</a:t>
            </a:r>
            <a:endParaRPr lang="en-US" dirty="0"/>
          </a:p>
        </p:txBody>
      </p:sp>
      <p:sp>
        <p:nvSpPr>
          <p:cNvPr id="5" name="Footer Placeholder 2"/>
          <p:cNvSpPr>
            <a:spLocks noGrp="1"/>
          </p:cNvSpPr>
          <p:nvPr>
            <p:ph type="ftr" sz="quarter" idx="11"/>
          </p:nvPr>
        </p:nvSpPr>
        <p:spPr/>
        <p:txBody>
          <a:bodyPr/>
          <a:lstStyle/>
          <a:p>
            <a:r>
              <a:rPr lang="en-US"/>
              <a:t>P Ghosh, B B College, Asansol</a:t>
            </a:r>
          </a:p>
        </p:txBody>
      </p:sp>
      <p:sp>
        <p:nvSpPr>
          <p:cNvPr id="6" name="Slide Number Placeholder 3"/>
          <p:cNvSpPr>
            <a:spLocks noGrp="1"/>
          </p:cNvSpPr>
          <p:nvPr>
            <p:ph type="sldNum" sz="quarter" idx="12"/>
          </p:nvPr>
        </p:nvSpPr>
        <p:spPr/>
        <p:txBody>
          <a:bodyPr/>
          <a:lstStyle/>
          <a:p>
            <a:pPr>
              <a:defRPr/>
            </a:pPr>
            <a:fld id="{A8513108-52AE-4176-AC18-DE4E8BC445BE}" type="slidenum">
              <a:rPr lang="en-US"/>
              <a:pPr>
                <a:defRPr/>
              </a:pPr>
              <a:t>1</a:t>
            </a:fld>
            <a:endParaRPr lang="en-US"/>
          </a:p>
        </p:txBody>
      </p:sp>
      <p:sp>
        <p:nvSpPr>
          <p:cNvPr id="2050" name="Rectangle 5"/>
          <p:cNvSpPr>
            <a:spLocks noGrp="1" noChangeArrowheads="1"/>
          </p:cNvSpPr>
          <p:nvPr>
            <p:ph type="ctrTitle" idx="4294967295"/>
          </p:nvPr>
        </p:nvSpPr>
        <p:spPr>
          <a:xfrm>
            <a:off x="762000" y="434975"/>
            <a:ext cx="7924800" cy="1470025"/>
          </a:xfrm>
          <a:solidFill>
            <a:srgbClr val="3366FF"/>
          </a:solidFill>
        </p:spPr>
        <p:txBody>
          <a:bodyPr/>
          <a:lstStyle/>
          <a:p>
            <a:pPr eaLnBrk="1" hangingPunct="1"/>
            <a:r>
              <a:rPr lang="en-US" sz="3600" b="1">
                <a:solidFill>
                  <a:srgbClr val="FFFF00"/>
                </a:solidFill>
                <a:latin typeface="Bookman Old Style" pitchFamily="18" charset="0"/>
              </a:rPr>
              <a:t>COMMUNICATIONS – IN THE OPTICAL DOMAIN </a:t>
            </a:r>
            <a:r>
              <a:rPr lang="en-US" sz="3600"/>
              <a:t> </a:t>
            </a:r>
          </a:p>
        </p:txBody>
      </p:sp>
      <p:sp>
        <p:nvSpPr>
          <p:cNvPr id="2051" name="Rectangle 6"/>
          <p:cNvSpPr>
            <a:spLocks noGrp="1" noChangeArrowheads="1"/>
          </p:cNvSpPr>
          <p:nvPr>
            <p:ph type="subTitle" idx="4294967295"/>
          </p:nvPr>
        </p:nvSpPr>
        <p:spPr>
          <a:xfrm>
            <a:off x="762000" y="2133600"/>
            <a:ext cx="7924800" cy="3733800"/>
          </a:xfrm>
          <a:solidFill>
            <a:schemeClr val="accent1"/>
          </a:solidFill>
        </p:spPr>
        <p:txBody>
          <a:bodyPr/>
          <a:lstStyle/>
          <a:p>
            <a:pPr marL="0" indent="0" algn="ctr" eaLnBrk="1" hangingPunct="1">
              <a:buFontTx/>
              <a:buNone/>
            </a:pPr>
            <a:r>
              <a:rPr lang="en-US" dirty="0" err="1">
                <a:solidFill>
                  <a:schemeClr val="tx2"/>
                </a:solidFill>
                <a:latin typeface="Bookman Old Style" pitchFamily="18" charset="0"/>
              </a:rPr>
              <a:t>Parimal</a:t>
            </a:r>
            <a:r>
              <a:rPr lang="en-US" dirty="0">
                <a:solidFill>
                  <a:schemeClr val="tx2"/>
                </a:solidFill>
                <a:latin typeface="Bookman Old Style" pitchFamily="18" charset="0"/>
              </a:rPr>
              <a:t> </a:t>
            </a:r>
            <a:r>
              <a:rPr lang="en-US" dirty="0" err="1">
                <a:solidFill>
                  <a:schemeClr val="tx2"/>
                </a:solidFill>
                <a:latin typeface="Bookman Old Style" pitchFamily="18" charset="0"/>
              </a:rPr>
              <a:t>Ghosh</a:t>
            </a:r>
            <a:endParaRPr lang="en-US" dirty="0">
              <a:solidFill>
                <a:schemeClr val="tx2"/>
              </a:solidFill>
              <a:latin typeface="Bookman Old Style" pitchFamily="18" charset="0"/>
            </a:endParaRPr>
          </a:p>
          <a:p>
            <a:pPr marL="0" indent="0" algn="ctr" eaLnBrk="1" hangingPunct="1">
              <a:buFontTx/>
              <a:buNone/>
            </a:pPr>
            <a:r>
              <a:rPr lang="en-US" sz="2800" dirty="0">
                <a:solidFill>
                  <a:schemeClr val="tx2"/>
                </a:solidFill>
                <a:latin typeface="Bookman Old Style" pitchFamily="18" charset="0"/>
              </a:rPr>
              <a:t>Assistant Professor</a:t>
            </a:r>
          </a:p>
          <a:p>
            <a:pPr marL="0" indent="0" algn="ctr" eaLnBrk="1" hangingPunct="1">
              <a:buFontTx/>
              <a:buNone/>
            </a:pPr>
            <a:r>
              <a:rPr lang="en-US" sz="2800" dirty="0">
                <a:solidFill>
                  <a:schemeClr val="tx2"/>
                </a:solidFill>
                <a:latin typeface="Bookman Old Style" pitchFamily="18" charset="0"/>
              </a:rPr>
              <a:t>Department of Physics (PG &amp; UG)</a:t>
            </a:r>
          </a:p>
          <a:p>
            <a:pPr marL="0" indent="0" algn="ctr" eaLnBrk="1" hangingPunct="1">
              <a:buFontTx/>
              <a:buNone/>
            </a:pPr>
            <a:r>
              <a:rPr lang="en-US" sz="2800" dirty="0" err="1">
                <a:solidFill>
                  <a:schemeClr val="tx2"/>
                </a:solidFill>
                <a:latin typeface="Bookman Old Style" pitchFamily="18" charset="0"/>
              </a:rPr>
              <a:t>Banwarilal</a:t>
            </a:r>
            <a:r>
              <a:rPr lang="en-US" sz="2800" dirty="0">
                <a:solidFill>
                  <a:schemeClr val="tx2"/>
                </a:solidFill>
                <a:latin typeface="Bookman Old Style" pitchFamily="18" charset="0"/>
              </a:rPr>
              <a:t> </a:t>
            </a:r>
            <a:r>
              <a:rPr lang="en-US" sz="2800" dirty="0" err="1">
                <a:solidFill>
                  <a:schemeClr val="tx2"/>
                </a:solidFill>
                <a:latin typeface="Bookman Old Style" pitchFamily="18" charset="0"/>
              </a:rPr>
              <a:t>Bhalotia</a:t>
            </a:r>
            <a:r>
              <a:rPr lang="en-US" sz="2800" dirty="0">
                <a:solidFill>
                  <a:schemeClr val="tx2"/>
                </a:solidFill>
                <a:latin typeface="Bookman Old Style" pitchFamily="18" charset="0"/>
              </a:rPr>
              <a:t> College</a:t>
            </a:r>
          </a:p>
          <a:p>
            <a:pPr marL="0" indent="0" algn="ctr" eaLnBrk="1" hangingPunct="1">
              <a:buFontTx/>
              <a:buNone/>
            </a:pPr>
            <a:r>
              <a:rPr lang="en-US" sz="2800" dirty="0">
                <a:solidFill>
                  <a:schemeClr val="tx2"/>
                </a:solidFill>
                <a:latin typeface="Bookman Old Style" pitchFamily="18" charset="0"/>
              </a:rPr>
              <a:t>P O </a:t>
            </a:r>
            <a:r>
              <a:rPr lang="en-US" sz="2800" dirty="0">
                <a:solidFill>
                  <a:schemeClr val="tx2"/>
                </a:solidFill>
                <a:latin typeface="Arial"/>
              </a:rPr>
              <a:t>–</a:t>
            </a:r>
            <a:r>
              <a:rPr lang="en-US" sz="2800" dirty="0">
                <a:solidFill>
                  <a:schemeClr val="tx2"/>
                </a:solidFill>
                <a:latin typeface="Bookman Old Style" pitchFamily="18" charset="0"/>
              </a:rPr>
              <a:t> </a:t>
            </a:r>
            <a:r>
              <a:rPr lang="en-US" sz="2800" dirty="0" err="1">
                <a:solidFill>
                  <a:schemeClr val="tx2"/>
                </a:solidFill>
                <a:latin typeface="Bookman Old Style" pitchFamily="18" charset="0"/>
              </a:rPr>
              <a:t>Ushagram</a:t>
            </a:r>
            <a:r>
              <a:rPr lang="en-US" sz="2800" dirty="0">
                <a:solidFill>
                  <a:schemeClr val="tx2"/>
                </a:solidFill>
                <a:latin typeface="Bookman Old Style" pitchFamily="18" charset="0"/>
              </a:rPr>
              <a:t>, Asansol </a:t>
            </a:r>
            <a:r>
              <a:rPr lang="en-US" sz="2800" dirty="0">
                <a:solidFill>
                  <a:schemeClr val="tx2"/>
                </a:solidFill>
                <a:latin typeface="Arial"/>
              </a:rPr>
              <a:t>–</a:t>
            </a:r>
            <a:r>
              <a:rPr lang="en-US" sz="2800" dirty="0">
                <a:solidFill>
                  <a:schemeClr val="tx2"/>
                </a:solidFill>
                <a:latin typeface="Bookman Old Style" pitchFamily="18" charset="0"/>
              </a:rPr>
              <a:t> 713 303</a:t>
            </a:r>
          </a:p>
          <a:p>
            <a:pPr marL="0" indent="0" algn="ctr" eaLnBrk="1" hangingPunct="1">
              <a:buFontTx/>
              <a:buNone/>
            </a:pPr>
            <a:r>
              <a:rPr lang="en-US" sz="2400" dirty="0">
                <a:solidFill>
                  <a:schemeClr val="tx2"/>
                </a:solidFill>
                <a:latin typeface="Bookman Old Style" pitchFamily="18" charset="0"/>
              </a:rPr>
              <a:t>Phone No </a:t>
            </a:r>
            <a:r>
              <a:rPr lang="en-US" sz="2400" dirty="0">
                <a:solidFill>
                  <a:schemeClr val="tx2"/>
                </a:solidFill>
                <a:latin typeface="Arial"/>
              </a:rPr>
              <a:t>–</a:t>
            </a:r>
            <a:r>
              <a:rPr lang="en-US" sz="2400" dirty="0">
                <a:solidFill>
                  <a:schemeClr val="tx2"/>
                </a:solidFill>
                <a:latin typeface="Bookman Old Style" pitchFamily="18" charset="0"/>
              </a:rPr>
              <a:t> 0341 2274842 (O), 09434147190 (M) </a:t>
            </a:r>
          </a:p>
          <a:p>
            <a:pPr marL="0" indent="0" algn="ctr" eaLnBrk="1" hangingPunct="1">
              <a:buFontTx/>
              <a:buNone/>
            </a:pPr>
            <a:r>
              <a:rPr lang="en-US" sz="2400" dirty="0">
                <a:solidFill>
                  <a:schemeClr val="tx2"/>
                </a:solidFill>
                <a:latin typeface="Bookman Old Style" pitchFamily="18" charset="0"/>
              </a:rPr>
              <a:t>E-mail</a:t>
            </a:r>
            <a:r>
              <a:rPr lang="en-US" sz="2800" dirty="0">
                <a:solidFill>
                  <a:schemeClr val="tx2"/>
                </a:solidFill>
                <a:latin typeface="Bookman Old Style" pitchFamily="18" charset="0"/>
              </a:rPr>
              <a:t>: </a:t>
            </a:r>
            <a:r>
              <a:rPr lang="en-US" sz="2000" u="sng" dirty="0">
                <a:solidFill>
                  <a:schemeClr val="tx2"/>
                </a:solidFill>
                <a:latin typeface="Bookman Old Style" pitchFamily="18" charset="0"/>
              </a:rPr>
              <a:t>parimal34@gmail.com</a:t>
            </a:r>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22-03-2011</a:t>
            </a:r>
          </a:p>
        </p:txBody>
      </p:sp>
      <p:sp>
        <p:nvSpPr>
          <p:cNvPr id="6" name="Footer Placeholder 2"/>
          <p:cNvSpPr>
            <a:spLocks noGrp="1"/>
          </p:cNvSpPr>
          <p:nvPr>
            <p:ph type="ftr" sz="quarter" idx="11"/>
          </p:nvPr>
        </p:nvSpPr>
        <p:spPr/>
        <p:txBody>
          <a:bodyPr/>
          <a:lstStyle/>
          <a:p>
            <a:r>
              <a:rPr lang="en-US"/>
              <a:t>P Ghosh, B B College, Asansol</a:t>
            </a:r>
          </a:p>
        </p:txBody>
      </p:sp>
      <p:sp>
        <p:nvSpPr>
          <p:cNvPr id="7" name="Slide Number Placeholder 3"/>
          <p:cNvSpPr>
            <a:spLocks noGrp="1"/>
          </p:cNvSpPr>
          <p:nvPr>
            <p:ph type="sldNum" sz="quarter" idx="12"/>
          </p:nvPr>
        </p:nvSpPr>
        <p:spPr/>
        <p:txBody>
          <a:bodyPr/>
          <a:lstStyle/>
          <a:p>
            <a:pPr>
              <a:defRPr/>
            </a:pPr>
            <a:fld id="{A6E5FCA4-B5AD-4CCF-AC0A-2E94BCA46ADC}" type="slidenum">
              <a:rPr lang="en-US"/>
              <a:pPr>
                <a:defRPr/>
              </a:pPr>
              <a:t>10</a:t>
            </a:fld>
            <a:endParaRPr lang="en-US"/>
          </a:p>
        </p:txBody>
      </p:sp>
      <p:sp>
        <p:nvSpPr>
          <p:cNvPr id="11266" name="Rectangle 2"/>
          <p:cNvSpPr>
            <a:spLocks noGrp="1" noChangeArrowheads="1"/>
          </p:cNvSpPr>
          <p:nvPr>
            <p:ph type="ctrTitle" idx="4294967295"/>
          </p:nvPr>
        </p:nvSpPr>
        <p:spPr>
          <a:xfrm>
            <a:off x="533400" y="838200"/>
            <a:ext cx="8382000" cy="2590800"/>
          </a:xfrm>
        </p:spPr>
        <p:txBody>
          <a:bodyPr lIns="0" tIns="0" rIns="0" bIns="0"/>
          <a:lstStyle/>
          <a:p>
            <a:pPr algn="just" eaLnBrk="1" hangingPunct="1">
              <a:lnSpc>
                <a:spcPts val="2400"/>
              </a:lnSpc>
            </a:pPr>
            <a:r>
              <a:rPr lang="en-US" sz="2000" b="1">
                <a:solidFill>
                  <a:srgbClr val="FFFF00"/>
                </a:solidFill>
                <a:latin typeface="Bookman Old Style" pitchFamily="18" charset="0"/>
              </a:rPr>
              <a:t>LASER in 1960 - communications in the optical domain started taking shape using Graham Bell’s Photo-phone principle. Since the same bandwidth of 4 KHz is required irrespective of the carrier frequency, it is clear from the table, that increasing carrier from radio-waves to microwaves and then to optical wave, the option for no. of voice channels changes from 100 to 10 million and ultimately to 1 trillion. That’s why optical fibre is said to have ocean of bandwidth   </a:t>
            </a:r>
            <a:r>
              <a:rPr lang="en-US"/>
              <a:t> </a:t>
            </a:r>
          </a:p>
        </p:txBody>
      </p:sp>
      <p:graphicFrame>
        <p:nvGraphicFramePr>
          <p:cNvPr id="11299" name="Group 35"/>
          <p:cNvGraphicFramePr>
            <a:graphicFrameLocks noGrp="1"/>
          </p:cNvGraphicFramePr>
          <p:nvPr/>
        </p:nvGraphicFramePr>
        <p:xfrm>
          <a:off x="533400" y="3730625"/>
          <a:ext cx="8382000" cy="2715578"/>
        </p:xfrm>
        <a:graphic>
          <a:graphicData uri="http://schemas.openxmlformats.org/drawingml/2006/table">
            <a:tbl>
              <a:tblPr/>
              <a:tblGrid>
                <a:gridCol w="2014538"/>
                <a:gridCol w="2862262"/>
                <a:gridCol w="3505200"/>
              </a:tblGrid>
              <a:tr h="608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Batang" pitchFamily="18" charset="-127"/>
                        </a:rPr>
                        <a:t>Carrier Wave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Batang" pitchFamily="18" charset="-127"/>
                        </a:rPr>
                        <a:t>Frequency Range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33CC"/>
                          </a:solidFill>
                          <a:effectLst/>
                          <a:latin typeface="Batang" pitchFamily="18" charset="-127"/>
                        </a:rPr>
                        <a:t>No of theoretically possible telephone Channels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549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Batang" pitchFamily="18" charset="-127"/>
                        </a:rPr>
                        <a:t>Radio-waves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Batang" pitchFamily="18" charset="-127"/>
                        </a:rPr>
                        <a:t>100KHz – 500KHz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Batang" pitchFamily="18" charset="-127"/>
                        </a:rPr>
                        <a:t>{(5-1)X10 </a:t>
                      </a:r>
                      <a:r>
                        <a:rPr kumimoji="0" lang="en-US" sz="2000" b="1" i="0" u="none" strike="noStrike" cap="none" normalizeH="0" baseline="30000" smtClean="0">
                          <a:ln>
                            <a:noFill/>
                          </a:ln>
                          <a:solidFill>
                            <a:srgbClr val="0033CC"/>
                          </a:solidFill>
                          <a:effectLst/>
                          <a:latin typeface="Batang" pitchFamily="18" charset="-127"/>
                        </a:rPr>
                        <a:t>2</a:t>
                      </a:r>
                      <a:r>
                        <a:rPr kumimoji="0" lang="en-US" sz="2000" b="1" i="0" u="none" strike="noStrike" cap="none" normalizeH="0" baseline="0" smtClean="0">
                          <a:ln>
                            <a:noFill/>
                          </a:ln>
                          <a:solidFill>
                            <a:srgbClr val="0033CC"/>
                          </a:solidFill>
                          <a:effectLst/>
                          <a:latin typeface="Batang" pitchFamily="18" charset="-127"/>
                        </a:rPr>
                        <a:t> }/4 = 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547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Batang" pitchFamily="18" charset="-127"/>
                        </a:rPr>
                        <a:t>Microwaves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Batang" pitchFamily="18" charset="-127"/>
                        </a:rPr>
                        <a:t>10 GHz – 50 GHz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Batang" pitchFamily="18" charset="-127"/>
                        </a:rPr>
                        <a:t>{(50-10)X10 </a:t>
                      </a:r>
                      <a:r>
                        <a:rPr kumimoji="0" lang="en-US" sz="2000" b="1" i="0" u="none" strike="noStrike" cap="none" normalizeH="0" baseline="30000" smtClean="0">
                          <a:ln>
                            <a:noFill/>
                          </a:ln>
                          <a:solidFill>
                            <a:srgbClr val="0033CC"/>
                          </a:solidFill>
                          <a:effectLst/>
                          <a:latin typeface="Batang" pitchFamily="18" charset="-127"/>
                        </a:rPr>
                        <a:t>6</a:t>
                      </a:r>
                      <a:r>
                        <a:rPr kumimoji="0" lang="en-US" sz="2000" b="1" i="0" u="none" strike="noStrike" cap="none" normalizeH="0" baseline="0" smtClean="0">
                          <a:ln>
                            <a:noFill/>
                          </a:ln>
                          <a:solidFill>
                            <a:srgbClr val="0033CC"/>
                          </a:solidFill>
                          <a:effectLst/>
                          <a:latin typeface="Batang" pitchFamily="18" charset="-127"/>
                        </a:rPr>
                        <a:t> }/4 = 10</a:t>
                      </a:r>
                      <a:r>
                        <a:rPr kumimoji="0" lang="en-US" sz="2000" b="1" i="0" u="none" strike="noStrike" cap="none" normalizeH="0" baseline="30000" smtClean="0">
                          <a:ln>
                            <a:noFill/>
                          </a:ln>
                          <a:solidFill>
                            <a:srgbClr val="0033CC"/>
                          </a:solidFill>
                          <a:effectLst/>
                          <a:latin typeface="Batang" pitchFamily="18" charset="-127"/>
                        </a:rPr>
                        <a:t>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Batang" pitchFamily="18" charset="-127"/>
                        </a:rPr>
                        <a:t>Optical Wave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Batang" pitchFamily="18" charset="-127"/>
                        </a:rPr>
                        <a:t>1,000 THz – 5,000THz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33CC"/>
                          </a:solidFill>
                          <a:effectLst/>
                          <a:latin typeface="Batang" pitchFamily="18" charset="-127"/>
                        </a:rPr>
                        <a:t>{(5-1)X10 </a:t>
                      </a:r>
                      <a:r>
                        <a:rPr kumimoji="0" lang="en-US" sz="2000" b="1" i="0" u="none" strike="noStrike" cap="none" normalizeH="0" baseline="30000" smtClean="0">
                          <a:ln>
                            <a:noFill/>
                          </a:ln>
                          <a:solidFill>
                            <a:srgbClr val="0033CC"/>
                          </a:solidFill>
                          <a:effectLst/>
                          <a:latin typeface="Batang" pitchFamily="18" charset="-127"/>
                        </a:rPr>
                        <a:t>12</a:t>
                      </a:r>
                      <a:r>
                        <a:rPr kumimoji="0" lang="en-US" sz="2000" b="1" i="0" u="none" strike="noStrike" cap="none" normalizeH="0" baseline="0" smtClean="0">
                          <a:ln>
                            <a:noFill/>
                          </a:ln>
                          <a:solidFill>
                            <a:srgbClr val="0033CC"/>
                          </a:solidFill>
                          <a:effectLst/>
                          <a:latin typeface="Batang" pitchFamily="18" charset="-127"/>
                        </a:rPr>
                        <a:t> }/4 = 10</a:t>
                      </a:r>
                      <a:r>
                        <a:rPr kumimoji="0" lang="en-US" sz="2000" b="1" i="0" u="none" strike="noStrike" cap="none" normalizeH="0" baseline="30000" smtClean="0">
                          <a:ln>
                            <a:noFill/>
                          </a:ln>
                          <a:solidFill>
                            <a:srgbClr val="0033CC"/>
                          </a:solidFill>
                          <a:effectLst/>
                          <a:latin typeface="Batang" pitchFamily="18" charset="-127"/>
                        </a:rPr>
                        <a:t>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bl>
          </a:graphicData>
        </a:graphic>
      </p:graphicFrame>
      <p:sp>
        <p:nvSpPr>
          <p:cNvPr id="4" name="Rectangle 2"/>
          <p:cNvSpPr txBox="1">
            <a:spLocks noChangeArrowheads="1"/>
          </p:cNvSpPr>
          <p:nvPr/>
        </p:nvSpPr>
        <p:spPr bwMode="auto">
          <a:xfrm>
            <a:off x="609600" y="228600"/>
            <a:ext cx="8229600" cy="381000"/>
          </a:xfrm>
          <a:prstGeom prst="rect">
            <a:avLst/>
          </a:prstGeom>
          <a:solidFill>
            <a:srgbClr val="66FF33"/>
          </a:solidFill>
          <a:ln w="9525">
            <a:noFill/>
            <a:miter lim="800000"/>
            <a:headEnd/>
            <a:tailEnd/>
          </a:ln>
        </p:spPr>
        <p:txBody>
          <a:bodyPr anchor="ctr"/>
          <a:lstStyle/>
          <a:p>
            <a:pPr algn="ctr" eaLnBrk="1" hangingPunct="1">
              <a:buFont typeface="Wingdings" pitchFamily="2" charset="2"/>
              <a:buChar char="q"/>
            </a:pPr>
            <a:r>
              <a:rPr lang="en-US" sz="2800" b="1">
                <a:solidFill>
                  <a:srgbClr val="0033CC"/>
                </a:solidFill>
                <a:latin typeface="Century Gothic" pitchFamily="34" charset="0"/>
              </a:rPr>
              <a:t> 	</a:t>
            </a:r>
            <a:r>
              <a:rPr lang="en-US" sz="2400" b="1">
                <a:solidFill>
                  <a:srgbClr val="0033CC"/>
                </a:solidFill>
                <a:latin typeface="Century Gothic" pitchFamily="34" charset="0"/>
              </a:rPr>
              <a:t>Optical Fibre – the ocean of Bandwidth</a:t>
            </a:r>
            <a:endParaRPr lang="en-US" sz="2400">
              <a:solidFill>
                <a:schemeClr val="tx2"/>
              </a:solidFill>
            </a:endParaRP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dirty="0" smtClean="0"/>
              <a:t>22-03-2015</a:t>
            </a:r>
            <a:endParaRPr lang="en-US" dirty="0"/>
          </a:p>
        </p:txBody>
      </p:sp>
      <p:sp>
        <p:nvSpPr>
          <p:cNvPr id="5" name="Footer Placeholder 2"/>
          <p:cNvSpPr>
            <a:spLocks noGrp="1"/>
          </p:cNvSpPr>
          <p:nvPr>
            <p:ph type="ftr" sz="quarter" idx="11"/>
          </p:nvPr>
        </p:nvSpPr>
        <p:spPr/>
        <p:txBody>
          <a:bodyPr/>
          <a:lstStyle/>
          <a:p>
            <a:r>
              <a:rPr lang="en-US"/>
              <a:t>P Ghosh, B B College, Asansol</a:t>
            </a:r>
          </a:p>
        </p:txBody>
      </p:sp>
      <p:sp>
        <p:nvSpPr>
          <p:cNvPr id="6" name="Slide Number Placeholder 3"/>
          <p:cNvSpPr>
            <a:spLocks noGrp="1"/>
          </p:cNvSpPr>
          <p:nvPr>
            <p:ph type="sldNum" sz="quarter" idx="12"/>
          </p:nvPr>
        </p:nvSpPr>
        <p:spPr/>
        <p:txBody>
          <a:bodyPr/>
          <a:lstStyle/>
          <a:p>
            <a:pPr>
              <a:defRPr/>
            </a:pPr>
            <a:fld id="{367043CE-C434-4363-8F7E-F6617620284E}" type="slidenum">
              <a:rPr lang="en-US"/>
              <a:pPr>
                <a:defRPr/>
              </a:pPr>
              <a:t>11</a:t>
            </a:fld>
            <a:endParaRPr lang="en-US"/>
          </a:p>
        </p:txBody>
      </p:sp>
      <p:sp>
        <p:nvSpPr>
          <p:cNvPr id="12290" name="Rectangle 2"/>
          <p:cNvSpPr>
            <a:spLocks noGrp="1" noChangeArrowheads="1"/>
          </p:cNvSpPr>
          <p:nvPr>
            <p:ph type="title" idx="4294967295"/>
          </p:nvPr>
        </p:nvSpPr>
        <p:spPr>
          <a:xfrm>
            <a:off x="457200" y="457200"/>
            <a:ext cx="8229600" cy="838200"/>
          </a:xfrm>
          <a:solidFill>
            <a:schemeClr val="bg1"/>
          </a:solidFill>
        </p:spPr>
        <p:txBody>
          <a:bodyPr/>
          <a:lstStyle/>
          <a:p>
            <a:pPr eaLnBrk="1" hangingPunct="1">
              <a:buFont typeface="Wingdings" pitchFamily="2" charset="2"/>
              <a:buChar char="q"/>
            </a:pPr>
            <a:r>
              <a:rPr lang="en-US" sz="4000" b="1">
                <a:solidFill>
                  <a:srgbClr val="0033CC"/>
                </a:solidFill>
                <a:latin typeface="Century Gothic" pitchFamily="34" charset="0"/>
              </a:rPr>
              <a:t> Advantages of OFC</a:t>
            </a:r>
          </a:p>
        </p:txBody>
      </p:sp>
      <p:sp>
        <p:nvSpPr>
          <p:cNvPr id="12291" name="Rectangle 3"/>
          <p:cNvSpPr>
            <a:spLocks noGrp="1" noChangeArrowheads="1"/>
          </p:cNvSpPr>
          <p:nvPr>
            <p:ph type="body" idx="4294967295"/>
          </p:nvPr>
        </p:nvSpPr>
        <p:spPr>
          <a:xfrm>
            <a:off x="457200" y="1524000"/>
            <a:ext cx="8229600" cy="4525963"/>
          </a:xfrm>
          <a:solidFill>
            <a:srgbClr val="FFFF99"/>
          </a:solidFill>
        </p:spPr>
        <p:txBody>
          <a:bodyPr/>
          <a:lstStyle/>
          <a:p>
            <a:pPr eaLnBrk="1" hangingPunct="1">
              <a:lnSpc>
                <a:spcPct val="90000"/>
              </a:lnSpc>
              <a:buFont typeface="Wingdings" pitchFamily="2" charset="2"/>
              <a:buChar char="v"/>
            </a:pPr>
            <a:r>
              <a:rPr lang="en-US">
                <a:solidFill>
                  <a:srgbClr val="003399"/>
                </a:solidFill>
              </a:rPr>
              <a:t> Wide BW</a:t>
            </a:r>
          </a:p>
          <a:p>
            <a:pPr eaLnBrk="1" hangingPunct="1">
              <a:lnSpc>
                <a:spcPct val="90000"/>
              </a:lnSpc>
              <a:buFont typeface="Wingdings" pitchFamily="2" charset="2"/>
              <a:buChar char="v"/>
            </a:pPr>
            <a:r>
              <a:rPr lang="en-US">
                <a:solidFill>
                  <a:srgbClr val="003399"/>
                </a:solidFill>
              </a:rPr>
              <a:t> Less Attenuation</a:t>
            </a:r>
          </a:p>
          <a:p>
            <a:pPr eaLnBrk="1" hangingPunct="1">
              <a:lnSpc>
                <a:spcPct val="90000"/>
              </a:lnSpc>
              <a:buFont typeface="Wingdings" pitchFamily="2" charset="2"/>
              <a:buChar char="v"/>
            </a:pPr>
            <a:r>
              <a:rPr lang="en-US">
                <a:solidFill>
                  <a:srgbClr val="003399"/>
                </a:solidFill>
              </a:rPr>
              <a:t> Non- inductive and Non- conductive</a:t>
            </a:r>
          </a:p>
          <a:p>
            <a:pPr eaLnBrk="1" hangingPunct="1">
              <a:lnSpc>
                <a:spcPct val="90000"/>
              </a:lnSpc>
              <a:buFont typeface="Wingdings" pitchFamily="2" charset="2"/>
              <a:buChar char="v"/>
            </a:pPr>
            <a:r>
              <a:rPr lang="en-US">
                <a:solidFill>
                  <a:srgbClr val="003399"/>
                </a:solidFill>
              </a:rPr>
              <a:t> No EMI – and hence no cross talk</a:t>
            </a:r>
          </a:p>
          <a:p>
            <a:pPr eaLnBrk="1" hangingPunct="1">
              <a:lnSpc>
                <a:spcPct val="90000"/>
              </a:lnSpc>
              <a:buFont typeface="Wingdings" pitchFamily="2" charset="2"/>
              <a:buChar char="v"/>
            </a:pPr>
            <a:r>
              <a:rPr lang="en-US">
                <a:solidFill>
                  <a:srgbClr val="003399"/>
                </a:solidFill>
              </a:rPr>
              <a:t> Smaller in size, lighter in weight </a:t>
            </a:r>
          </a:p>
          <a:p>
            <a:pPr eaLnBrk="1" hangingPunct="1">
              <a:lnSpc>
                <a:spcPct val="90000"/>
              </a:lnSpc>
              <a:buFont typeface="Wingdings" pitchFamily="2" charset="2"/>
              <a:buChar char="v"/>
            </a:pPr>
            <a:r>
              <a:rPr lang="en-US">
                <a:solidFill>
                  <a:srgbClr val="003399"/>
                </a:solidFill>
              </a:rPr>
              <a:t> Information tapping is virtually impossible</a:t>
            </a:r>
          </a:p>
          <a:p>
            <a:pPr eaLnBrk="1" hangingPunct="1">
              <a:lnSpc>
                <a:spcPct val="90000"/>
              </a:lnSpc>
              <a:buFont typeface="Wingdings" pitchFamily="2" charset="2"/>
              <a:buChar char="v"/>
            </a:pPr>
            <a:r>
              <a:rPr lang="en-US">
                <a:solidFill>
                  <a:srgbClr val="003399"/>
                </a:solidFill>
              </a:rPr>
              <a:t> Easy availability and Easy Maintenance</a:t>
            </a:r>
          </a:p>
          <a:p>
            <a:pPr eaLnBrk="1" hangingPunct="1">
              <a:lnSpc>
                <a:spcPct val="90000"/>
              </a:lnSpc>
              <a:buFont typeface="Wingdings" pitchFamily="2" charset="2"/>
              <a:buChar char="v"/>
            </a:pPr>
            <a:r>
              <a:rPr lang="en-US">
                <a:solidFill>
                  <a:srgbClr val="003399"/>
                </a:solidFill>
              </a:rPr>
              <a:t> Cost effective </a:t>
            </a: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22-03-2015</a:t>
            </a:r>
            <a:endParaRPr lang="en-US" dirty="0"/>
          </a:p>
        </p:txBody>
      </p:sp>
      <p:sp>
        <p:nvSpPr>
          <p:cNvPr id="5" name="Footer Placeholder 4"/>
          <p:cNvSpPr>
            <a:spLocks noGrp="1"/>
          </p:cNvSpPr>
          <p:nvPr>
            <p:ph type="ftr" sz="quarter" idx="11"/>
          </p:nvPr>
        </p:nvSpPr>
        <p:spPr/>
        <p:txBody>
          <a:bodyPr/>
          <a:lstStyle/>
          <a:p>
            <a:r>
              <a:rPr lang="en-US"/>
              <a:t>P Ghosh, B B College, Asansol</a:t>
            </a:r>
          </a:p>
        </p:txBody>
      </p:sp>
      <p:sp>
        <p:nvSpPr>
          <p:cNvPr id="6" name="Slide Number Placeholder 5"/>
          <p:cNvSpPr>
            <a:spLocks noGrp="1"/>
          </p:cNvSpPr>
          <p:nvPr>
            <p:ph type="sldNum" sz="quarter" idx="12"/>
          </p:nvPr>
        </p:nvSpPr>
        <p:spPr/>
        <p:txBody>
          <a:bodyPr/>
          <a:lstStyle/>
          <a:p>
            <a:pPr>
              <a:defRPr/>
            </a:pPr>
            <a:fld id="{2E4DCBC0-E647-4A0C-AC69-78AF4110D440}" type="slidenum">
              <a:rPr lang="en-US"/>
              <a:pPr>
                <a:defRPr/>
              </a:pPr>
              <a:t>12</a:t>
            </a:fld>
            <a:endParaRPr lang="en-US"/>
          </a:p>
        </p:txBody>
      </p:sp>
      <p:sp>
        <p:nvSpPr>
          <p:cNvPr id="62466" name="Rectangle 2"/>
          <p:cNvSpPr>
            <a:spLocks noGrp="1" noChangeArrowheads="1"/>
          </p:cNvSpPr>
          <p:nvPr>
            <p:ph type="title"/>
          </p:nvPr>
        </p:nvSpPr>
        <p:spPr>
          <a:xfrm>
            <a:off x="457200" y="274638"/>
            <a:ext cx="8382000" cy="563562"/>
          </a:xfrm>
          <a:solidFill>
            <a:schemeClr val="folHlink"/>
          </a:solidFill>
        </p:spPr>
        <p:txBody>
          <a:bodyPr/>
          <a:lstStyle/>
          <a:p>
            <a:pPr>
              <a:buFont typeface="Wingdings" pitchFamily="2" charset="2"/>
              <a:buChar char="q"/>
            </a:pPr>
            <a:r>
              <a:rPr lang="en-US" sz="3200">
                <a:solidFill>
                  <a:srgbClr val="000099"/>
                </a:solidFill>
              </a:rPr>
              <a:t>	Few application areas of OFC</a:t>
            </a:r>
          </a:p>
        </p:txBody>
      </p:sp>
      <p:sp>
        <p:nvSpPr>
          <p:cNvPr id="62467" name="Rectangle 3"/>
          <p:cNvSpPr>
            <a:spLocks noGrp="1" noChangeArrowheads="1"/>
          </p:cNvSpPr>
          <p:nvPr>
            <p:ph type="body" idx="1"/>
          </p:nvPr>
        </p:nvSpPr>
        <p:spPr>
          <a:xfrm>
            <a:off x="457200" y="1143000"/>
            <a:ext cx="8382000" cy="4724400"/>
          </a:xfrm>
          <a:solidFill>
            <a:srgbClr val="FFFFFF"/>
          </a:solidFill>
        </p:spPr>
        <p:txBody>
          <a:bodyPr/>
          <a:lstStyle/>
          <a:p>
            <a:pPr>
              <a:buFont typeface="Wingdings" pitchFamily="2" charset="2"/>
              <a:buChar char="v"/>
            </a:pPr>
            <a:r>
              <a:rPr lang="en-US" sz="2000">
                <a:solidFill>
                  <a:srgbClr val="000099"/>
                </a:solidFill>
              </a:rPr>
              <a:t>Now-a-days optical fibre become the most popular medium for transmission of voice, data, video, text, graphics signals </a:t>
            </a:r>
          </a:p>
          <a:p>
            <a:pPr>
              <a:buFont typeface="Wingdings" pitchFamily="2" charset="2"/>
              <a:buChar char="v"/>
            </a:pPr>
            <a:r>
              <a:rPr lang="en-US" sz="2000">
                <a:solidFill>
                  <a:srgbClr val="000099"/>
                </a:solidFill>
              </a:rPr>
              <a:t>Connecting Server and Work stations in a high speed LAN and WAN</a:t>
            </a:r>
          </a:p>
          <a:p>
            <a:pPr>
              <a:buFont typeface="Wingdings" pitchFamily="2" charset="2"/>
              <a:buChar char="v"/>
            </a:pPr>
            <a:r>
              <a:rPr lang="en-US" sz="2000">
                <a:solidFill>
                  <a:srgbClr val="000099"/>
                </a:solidFill>
              </a:rPr>
              <a:t>Distribution of TV signals from MSO to local cable heads</a:t>
            </a:r>
          </a:p>
          <a:p>
            <a:pPr>
              <a:buFont typeface="Wingdings" pitchFamily="2" charset="2"/>
              <a:buChar char="v"/>
            </a:pPr>
            <a:r>
              <a:rPr lang="en-US" sz="2000">
                <a:solidFill>
                  <a:srgbClr val="000099"/>
                </a:solidFill>
              </a:rPr>
              <a:t>Local access for broadband Telecom network</a:t>
            </a:r>
          </a:p>
          <a:p>
            <a:pPr>
              <a:buFont typeface="Wingdings" pitchFamily="2" charset="2"/>
              <a:buChar char="v"/>
            </a:pPr>
            <a:r>
              <a:rPr lang="en-US" sz="2000">
                <a:solidFill>
                  <a:srgbClr val="000099"/>
                </a:solidFill>
              </a:rPr>
              <a:t>International links – either Terrestrial or Submarine</a:t>
            </a:r>
          </a:p>
          <a:p>
            <a:pPr>
              <a:buFont typeface="Wingdings" pitchFamily="2" charset="2"/>
              <a:buChar char="v"/>
            </a:pPr>
            <a:r>
              <a:rPr lang="en-US" sz="2000">
                <a:solidFill>
                  <a:srgbClr val="000099"/>
                </a:solidFill>
              </a:rPr>
              <a:t>Apart from communications, optical fibres are being used in many different type of applications including optical inspection/surgery, non-contact sensing, traffic signs, museum illumination etc.</a:t>
            </a:r>
          </a:p>
          <a:p>
            <a:pPr>
              <a:buFont typeface="Wingdings" pitchFamily="2" charset="2"/>
              <a:buChar char="v"/>
            </a:pPr>
            <a:r>
              <a:rPr lang="en-US" sz="2000">
                <a:solidFill>
                  <a:srgbClr val="000099"/>
                </a:solidFill>
              </a:rPr>
              <a:t>According to BSNL, over four and half lacs Km of OFC connecting all corners of India at present</a:t>
            </a:r>
          </a:p>
          <a:p>
            <a:pPr>
              <a:buFont typeface="Wingdings" pitchFamily="2" charset="2"/>
              <a:buChar char="v"/>
            </a:pPr>
            <a:r>
              <a:rPr lang="en-US" sz="2000">
                <a:solidFill>
                  <a:srgbClr val="000099"/>
                </a:solidFill>
              </a:rPr>
              <a:t>Over 14,000 Km of OFC route in West Bengal alone </a:t>
            </a:r>
          </a:p>
          <a:p>
            <a:pPr>
              <a:buFont typeface="Wingdings" pitchFamily="2" charset="2"/>
              <a:buChar char="v"/>
            </a:pPr>
            <a:r>
              <a:rPr lang="en-US" sz="2000">
                <a:solidFill>
                  <a:srgbClr val="000099"/>
                </a:solidFill>
              </a:rPr>
              <a:t>Over 2,500 Km of OFC route in Kolkata City  </a:t>
            </a:r>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dirty="0" smtClean="0"/>
              <a:t>22-03-2015</a:t>
            </a:r>
            <a:endParaRPr lang="en-US" dirty="0"/>
          </a:p>
        </p:txBody>
      </p:sp>
      <p:sp>
        <p:nvSpPr>
          <p:cNvPr id="5" name="Footer Placeholder 2"/>
          <p:cNvSpPr>
            <a:spLocks noGrp="1"/>
          </p:cNvSpPr>
          <p:nvPr>
            <p:ph type="ftr" sz="quarter" idx="11"/>
          </p:nvPr>
        </p:nvSpPr>
        <p:spPr/>
        <p:txBody>
          <a:bodyPr/>
          <a:lstStyle/>
          <a:p>
            <a:r>
              <a:rPr lang="en-US"/>
              <a:t>P Ghosh, B B College, Asansol</a:t>
            </a:r>
          </a:p>
        </p:txBody>
      </p:sp>
      <p:sp>
        <p:nvSpPr>
          <p:cNvPr id="6" name="Slide Number Placeholder 3"/>
          <p:cNvSpPr>
            <a:spLocks noGrp="1"/>
          </p:cNvSpPr>
          <p:nvPr>
            <p:ph type="sldNum" sz="quarter" idx="12"/>
          </p:nvPr>
        </p:nvSpPr>
        <p:spPr/>
        <p:txBody>
          <a:bodyPr/>
          <a:lstStyle/>
          <a:p>
            <a:pPr>
              <a:defRPr/>
            </a:pPr>
            <a:fld id="{A9AA1DDB-8A18-462D-B81D-DDE68AB9359C}" type="slidenum">
              <a:rPr lang="en-US"/>
              <a:pPr>
                <a:defRPr/>
              </a:pPr>
              <a:t>13</a:t>
            </a:fld>
            <a:endParaRPr lang="en-US"/>
          </a:p>
        </p:txBody>
      </p:sp>
      <p:sp>
        <p:nvSpPr>
          <p:cNvPr id="13314" name="Rectangle 2"/>
          <p:cNvSpPr>
            <a:spLocks noGrp="1" noChangeArrowheads="1"/>
          </p:cNvSpPr>
          <p:nvPr>
            <p:ph type="title" idx="4294967295"/>
          </p:nvPr>
        </p:nvSpPr>
        <p:spPr>
          <a:xfrm>
            <a:off x="457200" y="228600"/>
            <a:ext cx="8458200" cy="533400"/>
          </a:xfrm>
          <a:solidFill>
            <a:srgbClr val="66FF33"/>
          </a:solidFill>
        </p:spPr>
        <p:txBody>
          <a:bodyPr/>
          <a:lstStyle/>
          <a:p>
            <a:pPr eaLnBrk="1" hangingPunct="1">
              <a:buFont typeface="Wingdings" pitchFamily="2" charset="2"/>
              <a:buChar char="q"/>
            </a:pPr>
            <a:r>
              <a:rPr lang="en-US" sz="4000" b="1">
                <a:solidFill>
                  <a:srgbClr val="0033CC"/>
                </a:solidFill>
                <a:latin typeface="Century Gothic" pitchFamily="34" charset="0"/>
              </a:rPr>
              <a:t>   </a:t>
            </a:r>
            <a:r>
              <a:rPr lang="en-US" sz="2800" b="1">
                <a:solidFill>
                  <a:srgbClr val="0033CC"/>
                </a:solidFill>
                <a:latin typeface="Century Gothic" pitchFamily="34" charset="0"/>
              </a:rPr>
              <a:t>Limitations of OFC</a:t>
            </a:r>
          </a:p>
        </p:txBody>
      </p:sp>
      <p:sp>
        <p:nvSpPr>
          <p:cNvPr id="13315" name="Rectangle 3"/>
          <p:cNvSpPr>
            <a:spLocks noGrp="1" noChangeArrowheads="1"/>
          </p:cNvSpPr>
          <p:nvPr>
            <p:ph type="body" idx="4294967295"/>
          </p:nvPr>
        </p:nvSpPr>
        <p:spPr>
          <a:xfrm>
            <a:off x="457200" y="1295400"/>
            <a:ext cx="8458200" cy="4724400"/>
          </a:xfrm>
          <a:solidFill>
            <a:srgbClr val="FFFFFF"/>
          </a:solidFill>
        </p:spPr>
        <p:txBody>
          <a:bodyPr/>
          <a:lstStyle/>
          <a:p>
            <a:pPr algn="just" eaLnBrk="1" hangingPunct="1"/>
            <a:r>
              <a:rPr lang="en-US" sz="2400">
                <a:solidFill>
                  <a:srgbClr val="808000"/>
                </a:solidFill>
              </a:rPr>
              <a:t>Price :</a:t>
            </a:r>
            <a:r>
              <a:rPr lang="en-US" sz="2400">
                <a:solidFill>
                  <a:srgbClr val="0000FF"/>
                </a:solidFill>
              </a:rPr>
              <a:t>Fiber installation till today are not cheap compared to the conventional metallic wires. Also the other optical components and connectors are expensive as well.</a:t>
            </a:r>
          </a:p>
          <a:p>
            <a:pPr algn="just" eaLnBrk="1" hangingPunct="1">
              <a:buFontTx/>
              <a:buNone/>
            </a:pPr>
            <a:endParaRPr lang="en-US" sz="2400">
              <a:solidFill>
                <a:srgbClr val="0000FF"/>
              </a:solidFill>
            </a:endParaRPr>
          </a:p>
          <a:p>
            <a:pPr algn="just" eaLnBrk="1" hangingPunct="1"/>
            <a:r>
              <a:rPr lang="en-US" sz="2400">
                <a:solidFill>
                  <a:srgbClr val="808000"/>
                </a:solidFill>
              </a:rPr>
              <a:t>Special Skills :</a:t>
            </a:r>
            <a:r>
              <a:rPr lang="en-US" sz="2400">
                <a:solidFill>
                  <a:srgbClr val="0000FF"/>
                </a:solidFill>
              </a:rPr>
              <a:t>Fibers can not be joined together as easily as metallic cables. Training of personnel and expensive precision splicing are important </a:t>
            </a:r>
          </a:p>
          <a:p>
            <a:pPr algn="just" eaLnBrk="1" hangingPunct="1">
              <a:buFontTx/>
              <a:buNone/>
            </a:pPr>
            <a:endParaRPr lang="en-US" sz="2400">
              <a:solidFill>
                <a:srgbClr val="808000"/>
              </a:solidFill>
            </a:endParaRPr>
          </a:p>
          <a:p>
            <a:pPr algn="just" eaLnBrk="1" hangingPunct="1"/>
            <a:r>
              <a:rPr lang="en-US" sz="2400">
                <a:solidFill>
                  <a:srgbClr val="808000"/>
                </a:solidFill>
              </a:rPr>
              <a:t>Caution : </a:t>
            </a:r>
            <a:r>
              <a:rPr lang="en-US" sz="2400">
                <a:solidFill>
                  <a:srgbClr val="0000FF"/>
                </a:solidFill>
              </a:rPr>
              <a:t>Fibers use infra red light – causes serious injury when it strikes the retina of our eye. A common caution is that </a:t>
            </a:r>
            <a:r>
              <a:rPr lang="en-US" sz="2400">
                <a:solidFill>
                  <a:srgbClr val="663300"/>
                </a:solidFill>
              </a:rPr>
              <a:t>“never look directly into a live optical fiber”</a:t>
            </a:r>
            <a:r>
              <a:rPr lang="en-US" sz="2400">
                <a:solidFill>
                  <a:srgbClr val="808000"/>
                </a:solidFill>
              </a:rPr>
              <a:t> </a:t>
            </a: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dirty="0" smtClean="0"/>
              <a:t>22-03-2015</a:t>
            </a:r>
            <a:endParaRPr lang="en-US" dirty="0"/>
          </a:p>
        </p:txBody>
      </p:sp>
      <p:sp>
        <p:nvSpPr>
          <p:cNvPr id="6" name="Footer Placeholder 2"/>
          <p:cNvSpPr>
            <a:spLocks noGrp="1"/>
          </p:cNvSpPr>
          <p:nvPr>
            <p:ph type="ftr" sz="quarter" idx="11"/>
          </p:nvPr>
        </p:nvSpPr>
        <p:spPr/>
        <p:txBody>
          <a:bodyPr/>
          <a:lstStyle/>
          <a:p>
            <a:r>
              <a:rPr lang="en-US"/>
              <a:t>P Ghosh, B B College, Asansol</a:t>
            </a:r>
          </a:p>
        </p:txBody>
      </p:sp>
      <p:sp>
        <p:nvSpPr>
          <p:cNvPr id="7" name="Slide Number Placeholder 3"/>
          <p:cNvSpPr>
            <a:spLocks noGrp="1"/>
          </p:cNvSpPr>
          <p:nvPr>
            <p:ph type="sldNum" sz="quarter" idx="12"/>
          </p:nvPr>
        </p:nvSpPr>
        <p:spPr/>
        <p:txBody>
          <a:bodyPr/>
          <a:lstStyle/>
          <a:p>
            <a:pPr>
              <a:defRPr/>
            </a:pPr>
            <a:fld id="{8BC87DE9-F953-42E6-A06B-F43A19D77355}" type="slidenum">
              <a:rPr lang="en-US"/>
              <a:pPr>
                <a:defRPr/>
              </a:pPr>
              <a:t>14</a:t>
            </a:fld>
            <a:endParaRPr lang="en-US"/>
          </a:p>
        </p:txBody>
      </p:sp>
      <p:sp>
        <p:nvSpPr>
          <p:cNvPr id="14338" name="Rectangle 2"/>
          <p:cNvSpPr>
            <a:spLocks noGrp="1" noChangeArrowheads="1"/>
          </p:cNvSpPr>
          <p:nvPr>
            <p:ph type="title" idx="4294967295"/>
          </p:nvPr>
        </p:nvSpPr>
        <p:spPr>
          <a:xfrm>
            <a:off x="457200" y="301625"/>
            <a:ext cx="8229600" cy="536575"/>
          </a:xfrm>
          <a:solidFill>
            <a:schemeClr val="bg1"/>
          </a:solidFill>
        </p:spPr>
        <p:txBody>
          <a:bodyPr/>
          <a:lstStyle/>
          <a:p>
            <a:pPr eaLnBrk="1" hangingPunct="1">
              <a:buFont typeface="Wingdings" pitchFamily="2" charset="2"/>
              <a:buChar char="q"/>
            </a:pPr>
            <a:r>
              <a:rPr lang="en-US" sz="3200" b="1">
                <a:solidFill>
                  <a:srgbClr val="0033CC"/>
                </a:solidFill>
                <a:latin typeface="Century Gothic" pitchFamily="34" charset="0"/>
              </a:rPr>
              <a:t>Concluding remarks – future prospects</a:t>
            </a:r>
          </a:p>
        </p:txBody>
      </p:sp>
      <p:sp>
        <p:nvSpPr>
          <p:cNvPr id="14339" name="Rectangle 3"/>
          <p:cNvSpPr>
            <a:spLocks noGrp="1" noChangeArrowheads="1"/>
          </p:cNvSpPr>
          <p:nvPr>
            <p:ph type="body" idx="4294967295"/>
          </p:nvPr>
        </p:nvSpPr>
        <p:spPr>
          <a:xfrm>
            <a:off x="457200" y="960438"/>
            <a:ext cx="8229600" cy="5059362"/>
          </a:xfrm>
          <a:solidFill>
            <a:srgbClr val="FFFF99"/>
          </a:solidFill>
        </p:spPr>
        <p:txBody>
          <a:bodyPr/>
          <a:lstStyle/>
          <a:p>
            <a:pPr algn="ctr" eaLnBrk="1" hangingPunct="1">
              <a:buFontTx/>
              <a:buNone/>
            </a:pPr>
            <a:r>
              <a:rPr lang="en-US"/>
              <a:t>Generations of Optical Fiber Communication</a:t>
            </a:r>
          </a:p>
        </p:txBody>
      </p:sp>
      <p:graphicFrame>
        <p:nvGraphicFramePr>
          <p:cNvPr id="14379" name="Group 43"/>
          <p:cNvGraphicFramePr>
            <a:graphicFrameLocks noGrp="1"/>
          </p:cNvGraphicFramePr>
          <p:nvPr/>
        </p:nvGraphicFramePr>
        <p:xfrm>
          <a:off x="533400" y="1611313"/>
          <a:ext cx="8077200" cy="4333876"/>
        </p:xfrm>
        <a:graphic>
          <a:graphicData uri="http://schemas.openxmlformats.org/drawingml/2006/table">
            <a:tbl>
              <a:tblPr/>
              <a:tblGrid>
                <a:gridCol w="1900238"/>
                <a:gridCol w="2533650"/>
                <a:gridCol w="1624012"/>
                <a:gridCol w="2019300"/>
              </a:tblGrid>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Generations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Operating Wavelength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Attenuation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C00000"/>
                          </a:solidFill>
                          <a:effectLst/>
                          <a:latin typeface="Franklin Gothic Demi" pitchFamily="34" charset="0"/>
                        </a:rPr>
                        <a:t>Transmission rate / Repeater Spacing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r>
              <a:tr h="725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1</a:t>
                      </a:r>
                      <a:r>
                        <a:rPr kumimoji="0" lang="en-US" sz="2000" b="0" i="0" u="none" strike="noStrike" cap="none" normalizeH="0" baseline="30000" smtClean="0">
                          <a:ln>
                            <a:noFill/>
                          </a:ln>
                          <a:solidFill>
                            <a:srgbClr val="C00000"/>
                          </a:solidFill>
                          <a:effectLst/>
                          <a:latin typeface="Franklin Gothic Demi" pitchFamily="34" charset="0"/>
                        </a:rPr>
                        <a:t>st</a:t>
                      </a:r>
                      <a:r>
                        <a:rPr kumimoji="0" lang="en-US" sz="2000" b="0" i="0" u="none" strike="noStrike" cap="none" normalizeH="0" baseline="0" smtClean="0">
                          <a:ln>
                            <a:noFill/>
                          </a:ln>
                          <a:solidFill>
                            <a:srgbClr val="C00000"/>
                          </a:solidFill>
                          <a:effectLst/>
                          <a:latin typeface="Franklin Gothic Demi" pitchFamily="34" charset="0"/>
                        </a:rPr>
                        <a:t>  (1977)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820 nm, ILD, Ga As, GaAlAs, MMGI Fiber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3 to 8 dB/KM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90 Mbps, 8-12 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r>
              <a:tr h="711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2</a:t>
                      </a:r>
                      <a:r>
                        <a:rPr kumimoji="0" lang="en-US" sz="2000" b="0" i="0" u="none" strike="noStrike" cap="none" normalizeH="0" baseline="30000" smtClean="0">
                          <a:ln>
                            <a:noFill/>
                          </a:ln>
                          <a:solidFill>
                            <a:srgbClr val="C00000"/>
                          </a:solidFill>
                          <a:effectLst/>
                          <a:latin typeface="Franklin Gothic Demi" pitchFamily="34" charset="0"/>
                        </a:rPr>
                        <a:t>nd</a:t>
                      </a:r>
                      <a:r>
                        <a:rPr kumimoji="0" lang="en-US" sz="2000" b="0" i="0" u="none" strike="noStrike" cap="none" normalizeH="0" baseline="0" smtClean="0">
                          <a:ln>
                            <a:noFill/>
                          </a:ln>
                          <a:solidFill>
                            <a:srgbClr val="C00000"/>
                          </a:solidFill>
                          <a:effectLst/>
                          <a:latin typeface="Franklin Gothic Demi" pitchFamily="34" charset="0"/>
                        </a:rPr>
                        <a:t>  (1985)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1300nm, LASER diode , SM fiber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0.5 dB/KM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565 Mbps, 45KM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r>
              <a:tr h="955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3</a:t>
                      </a:r>
                      <a:r>
                        <a:rPr kumimoji="0" lang="en-US" sz="2000" b="0" i="0" u="none" strike="noStrike" cap="none" normalizeH="0" baseline="30000" smtClean="0">
                          <a:ln>
                            <a:noFill/>
                          </a:ln>
                          <a:solidFill>
                            <a:srgbClr val="C00000"/>
                          </a:solidFill>
                          <a:effectLst/>
                          <a:latin typeface="Franklin Gothic Demi" pitchFamily="34" charset="0"/>
                        </a:rPr>
                        <a:t>rd</a:t>
                      </a:r>
                      <a:r>
                        <a:rPr kumimoji="0" lang="en-US" sz="2000" b="0" i="0" u="none" strike="noStrike" cap="none" normalizeH="0" baseline="0" smtClean="0">
                          <a:ln>
                            <a:noFill/>
                          </a:ln>
                          <a:solidFill>
                            <a:srgbClr val="C00000"/>
                          </a:solidFill>
                          <a:effectLst/>
                          <a:latin typeface="Franklin Gothic Demi" pitchFamily="34" charset="0"/>
                        </a:rPr>
                        <a:t> (1990)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1550nm, LASER diode , SM fiber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C00000"/>
                        </a:solidFill>
                        <a:effectLst/>
                        <a:latin typeface="Franklin Gothic Dem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0.3dB/KM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1.3 Gbps, 45Km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r>
              <a:tr h="1081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4</a:t>
                      </a:r>
                      <a:r>
                        <a:rPr kumimoji="0" lang="en-US" sz="2000" b="0" i="0" u="none" strike="noStrike" cap="none" normalizeH="0" baseline="30000" smtClean="0">
                          <a:ln>
                            <a:noFill/>
                          </a:ln>
                          <a:solidFill>
                            <a:srgbClr val="C00000"/>
                          </a:solidFill>
                          <a:effectLst/>
                          <a:latin typeface="Franklin Gothic Demi" pitchFamily="34" charset="0"/>
                        </a:rPr>
                        <a:t>th</a:t>
                      </a:r>
                      <a:r>
                        <a:rPr kumimoji="0" lang="en-US" sz="2000" b="0" i="0" u="none" strike="noStrike" cap="none" normalizeH="0" baseline="0" smtClean="0">
                          <a:ln>
                            <a:noFill/>
                          </a:ln>
                          <a:solidFill>
                            <a:srgbClr val="C00000"/>
                          </a:solidFill>
                          <a:effectLst/>
                          <a:latin typeface="Franklin Gothic Demi" pitchFamily="34" charset="0"/>
                        </a:rPr>
                        <a:t> (1995)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1550nm, dispersion shifted, dispersion flattered SM fiber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0.2 dB/KM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2 Gbps, 200KM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rgbClr val="3399FF"/>
                        </a:gs>
                      </a:gsLst>
                      <a:lin ang="5400000" scaled="1"/>
                    </a:gradFill>
                  </a:tcPr>
                </a:tc>
              </a:tr>
            </a:tbl>
          </a:graphicData>
        </a:graphic>
      </p:graphicFrame>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dirty="0" smtClean="0"/>
              <a:t>22-03-2015</a:t>
            </a:r>
            <a:endParaRPr lang="en-US" dirty="0"/>
          </a:p>
        </p:txBody>
      </p:sp>
      <p:sp>
        <p:nvSpPr>
          <p:cNvPr id="5" name="Footer Placeholder 2"/>
          <p:cNvSpPr>
            <a:spLocks noGrp="1"/>
          </p:cNvSpPr>
          <p:nvPr>
            <p:ph type="ftr" sz="quarter" idx="11"/>
          </p:nvPr>
        </p:nvSpPr>
        <p:spPr/>
        <p:txBody>
          <a:bodyPr/>
          <a:lstStyle/>
          <a:p>
            <a:r>
              <a:rPr lang="en-US"/>
              <a:t>P Ghosh, B B College, Asansol</a:t>
            </a:r>
          </a:p>
        </p:txBody>
      </p:sp>
      <p:sp>
        <p:nvSpPr>
          <p:cNvPr id="6" name="Slide Number Placeholder 3"/>
          <p:cNvSpPr>
            <a:spLocks noGrp="1"/>
          </p:cNvSpPr>
          <p:nvPr>
            <p:ph type="sldNum" sz="quarter" idx="12"/>
          </p:nvPr>
        </p:nvSpPr>
        <p:spPr/>
        <p:txBody>
          <a:bodyPr/>
          <a:lstStyle/>
          <a:p>
            <a:pPr>
              <a:defRPr/>
            </a:pPr>
            <a:fld id="{833DE2BF-D2CB-49EC-A232-E53FFFFF5F4B}" type="slidenum">
              <a:rPr lang="en-US"/>
              <a:pPr>
                <a:defRPr/>
              </a:pPr>
              <a:t>15</a:t>
            </a:fld>
            <a:endParaRPr lang="en-US"/>
          </a:p>
        </p:txBody>
      </p:sp>
      <p:graphicFrame>
        <p:nvGraphicFramePr>
          <p:cNvPr id="15376" name="Group 16"/>
          <p:cNvGraphicFramePr>
            <a:graphicFrameLocks noGrp="1"/>
          </p:cNvGraphicFramePr>
          <p:nvPr/>
        </p:nvGraphicFramePr>
        <p:xfrm>
          <a:off x="457200" y="609600"/>
          <a:ext cx="8229600" cy="2133600"/>
        </p:xfrm>
        <a:graphic>
          <a:graphicData uri="http://schemas.openxmlformats.org/drawingml/2006/table">
            <a:tbl>
              <a:tblPr/>
              <a:tblGrid>
                <a:gridCol w="2057400"/>
                <a:gridCol w="2057400"/>
                <a:gridCol w="2057400"/>
                <a:gridCol w="2057400"/>
              </a:tblGrid>
              <a:tr h="213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5</a:t>
                      </a:r>
                      <a:r>
                        <a:rPr kumimoji="0" lang="en-US" sz="2000" b="0" i="0" u="none" strike="noStrike" cap="none" normalizeH="0" baseline="30000" smtClean="0">
                          <a:ln>
                            <a:noFill/>
                          </a:ln>
                          <a:solidFill>
                            <a:srgbClr val="C00000"/>
                          </a:solidFill>
                          <a:effectLst/>
                          <a:latin typeface="Franklin Gothic Demi" pitchFamily="34" charset="0"/>
                        </a:rPr>
                        <a:t>th</a:t>
                      </a:r>
                      <a:r>
                        <a:rPr kumimoji="0" lang="en-US" sz="2000" b="0" i="0" u="none" strike="noStrike" cap="none" normalizeH="0" baseline="0" smtClean="0">
                          <a:ln>
                            <a:noFill/>
                          </a:ln>
                          <a:solidFill>
                            <a:srgbClr val="C00000"/>
                          </a:solidFill>
                          <a:effectLst/>
                          <a:latin typeface="Franklin Gothic Demi" pitchFamily="34" charset="0"/>
                        </a:rPr>
                        <a:t> (Present and near future)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CC99FF"/>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Coherent optical Comm, very narrow line width pulse at 1550nm and optical Amplifier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CC99FF"/>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Minimum loss (&lt;0.1 dB/KM)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00000"/>
                          </a:solidFill>
                          <a:effectLst/>
                          <a:latin typeface="Franklin Gothic Demi" pitchFamily="34" charset="0"/>
                        </a:rPr>
                        <a:t>Few Tera bits per second, over 500Km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CC99FF"/>
                        </a:gs>
                        <a:gs pos="100000">
                          <a:srgbClr val="3399FF"/>
                        </a:gs>
                      </a:gsLst>
                      <a:lin ang="5400000" scaled="1"/>
                    </a:gradFill>
                  </a:tcPr>
                </a:tc>
              </a:tr>
            </a:tbl>
          </a:graphicData>
        </a:graphic>
      </p:graphicFrame>
      <p:sp>
        <p:nvSpPr>
          <p:cNvPr id="15375" name="Rectangle 15"/>
          <p:cNvSpPr>
            <a:spLocks noGrp="1" noChangeArrowheads="1"/>
          </p:cNvSpPr>
          <p:nvPr>
            <p:ph type="body" idx="4294967295"/>
          </p:nvPr>
        </p:nvSpPr>
        <p:spPr>
          <a:xfrm>
            <a:off x="457200" y="3276600"/>
            <a:ext cx="8305800" cy="2849563"/>
          </a:xfrm>
          <a:solidFill>
            <a:schemeClr val="bg1"/>
          </a:solidFill>
        </p:spPr>
        <p:txBody>
          <a:bodyPr/>
          <a:lstStyle/>
          <a:p>
            <a:pPr algn="just">
              <a:lnSpc>
                <a:spcPct val="90000"/>
              </a:lnSpc>
              <a:buFont typeface="Wingdings" pitchFamily="2" charset="2"/>
              <a:buChar char="v"/>
            </a:pPr>
            <a:r>
              <a:rPr lang="en-US" sz="2400" b="1">
                <a:solidFill>
                  <a:srgbClr val="663300"/>
                </a:solidFill>
              </a:rPr>
              <a:t>Broad band networks with interactive communication providing multimedia services predicted to be the common practice in this century using optical fiber cable.	</a:t>
            </a:r>
          </a:p>
          <a:p>
            <a:pPr algn="just">
              <a:lnSpc>
                <a:spcPct val="90000"/>
              </a:lnSpc>
              <a:buFont typeface="Wingdings" pitchFamily="2" charset="2"/>
              <a:buChar char="v"/>
            </a:pPr>
            <a:r>
              <a:rPr lang="en-US" sz="2400" b="1">
                <a:solidFill>
                  <a:srgbClr val="663300"/>
                </a:solidFill>
              </a:rPr>
              <a:t>At Present over 80% communication networks is of OFC type. Expected in the near future that it will fully replace the traditional system. </a:t>
            </a:r>
          </a:p>
        </p:txBody>
      </p:sp>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3CC"/>
            </a:gs>
            <a:gs pos="25000">
              <a:srgbClr val="FF6633"/>
            </a:gs>
            <a:gs pos="50000">
              <a:srgbClr val="FFFF00"/>
            </a:gs>
            <a:gs pos="75000">
              <a:srgbClr val="01A78F"/>
            </a:gs>
            <a:gs pos="100000">
              <a:srgbClr val="3366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dirty="0" smtClean="0"/>
              <a:t>22-03-2015</a:t>
            </a:r>
            <a:endParaRPr lang="en-US" dirty="0"/>
          </a:p>
        </p:txBody>
      </p:sp>
      <p:sp>
        <p:nvSpPr>
          <p:cNvPr id="4" name="Footer Placeholder 2"/>
          <p:cNvSpPr>
            <a:spLocks noGrp="1"/>
          </p:cNvSpPr>
          <p:nvPr>
            <p:ph type="ftr" sz="quarter" idx="11"/>
          </p:nvPr>
        </p:nvSpPr>
        <p:spPr/>
        <p:txBody>
          <a:bodyPr/>
          <a:lstStyle/>
          <a:p>
            <a:r>
              <a:rPr lang="en-US"/>
              <a:t>P Ghosh, B B College, Asansol</a:t>
            </a:r>
          </a:p>
        </p:txBody>
      </p:sp>
      <p:sp>
        <p:nvSpPr>
          <p:cNvPr id="5" name="Slide Number Placeholder 3"/>
          <p:cNvSpPr>
            <a:spLocks noGrp="1"/>
          </p:cNvSpPr>
          <p:nvPr>
            <p:ph type="sldNum" sz="quarter" idx="12"/>
          </p:nvPr>
        </p:nvSpPr>
        <p:spPr/>
        <p:txBody>
          <a:bodyPr/>
          <a:lstStyle/>
          <a:p>
            <a:pPr>
              <a:defRPr/>
            </a:pPr>
            <a:fld id="{473EC8F9-4C91-4BA2-AD99-9CAFF94661DD}" type="slidenum">
              <a:rPr lang="en-US"/>
              <a:pPr>
                <a:defRPr/>
              </a:pPr>
              <a:t>16</a:t>
            </a:fld>
            <a:endParaRPr lang="en-US"/>
          </a:p>
        </p:txBody>
      </p:sp>
      <p:sp>
        <p:nvSpPr>
          <p:cNvPr id="16390" name="WordArt 6"/>
          <p:cNvSpPr>
            <a:spLocks noChangeArrowheads="1" noChangeShapeType="1" noTextEdit="1"/>
          </p:cNvSpPr>
          <p:nvPr/>
        </p:nvSpPr>
        <p:spPr bwMode="auto">
          <a:xfrm>
            <a:off x="609600" y="2895600"/>
            <a:ext cx="8153400" cy="129540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FFFF00"/>
                </a:solidFill>
                <a:latin typeface="Arial Black"/>
              </a:rPr>
              <a:t>THANKS A LOT FOR YOUR </a:t>
            </a:r>
          </a:p>
          <a:p>
            <a:pPr algn="ctr"/>
            <a:r>
              <a:rPr lang="en-US" sz="3600" kern="10">
                <a:ln w="9525">
                  <a:solidFill>
                    <a:srgbClr val="000000"/>
                  </a:solidFill>
                  <a:round/>
                  <a:headEnd/>
                  <a:tailEnd/>
                </a:ln>
                <a:solidFill>
                  <a:srgbClr val="FFFF00"/>
                </a:solidFill>
                <a:latin typeface="Arial Black"/>
              </a:rPr>
              <a:t>PATIENCE AND KIND COOPERATION</a:t>
            </a: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dirty="0" smtClean="0"/>
              <a:t>22-03-2015</a:t>
            </a:r>
            <a:endParaRPr lang="en-US" dirty="0"/>
          </a:p>
        </p:txBody>
      </p:sp>
      <p:sp>
        <p:nvSpPr>
          <p:cNvPr id="5" name="Footer Placeholder 2"/>
          <p:cNvSpPr>
            <a:spLocks noGrp="1"/>
          </p:cNvSpPr>
          <p:nvPr>
            <p:ph type="ftr" sz="quarter" idx="11"/>
          </p:nvPr>
        </p:nvSpPr>
        <p:spPr/>
        <p:txBody>
          <a:bodyPr/>
          <a:lstStyle/>
          <a:p>
            <a:r>
              <a:rPr lang="en-US"/>
              <a:t>P Ghosh, B B College, Asansol</a:t>
            </a:r>
          </a:p>
        </p:txBody>
      </p:sp>
      <p:sp>
        <p:nvSpPr>
          <p:cNvPr id="6" name="Slide Number Placeholder 3"/>
          <p:cNvSpPr>
            <a:spLocks noGrp="1"/>
          </p:cNvSpPr>
          <p:nvPr>
            <p:ph type="sldNum" sz="quarter" idx="12"/>
          </p:nvPr>
        </p:nvSpPr>
        <p:spPr/>
        <p:txBody>
          <a:bodyPr/>
          <a:lstStyle/>
          <a:p>
            <a:pPr>
              <a:defRPr/>
            </a:pPr>
            <a:fld id="{67107A1D-12B4-4198-BD13-FF1F0F20B950}" type="slidenum">
              <a:rPr lang="en-US"/>
              <a:pPr>
                <a:defRPr/>
              </a:pPr>
              <a:t>2</a:t>
            </a:fld>
            <a:endParaRPr lang="en-US"/>
          </a:p>
        </p:txBody>
      </p:sp>
      <p:sp>
        <p:nvSpPr>
          <p:cNvPr id="3074" name="Rectangle 7"/>
          <p:cNvSpPr>
            <a:spLocks noGrp="1" noChangeArrowheads="1"/>
          </p:cNvSpPr>
          <p:nvPr>
            <p:ph type="title" idx="4294967295"/>
          </p:nvPr>
        </p:nvSpPr>
        <p:spPr/>
        <p:txBody>
          <a:bodyPr/>
          <a:lstStyle/>
          <a:p>
            <a:pPr eaLnBrk="1" hangingPunct="1"/>
            <a:r>
              <a:rPr lang="en-US">
                <a:solidFill>
                  <a:schemeClr val="bg1"/>
                </a:solidFill>
                <a:latin typeface="Bookman Old Style" pitchFamily="18" charset="0"/>
              </a:rPr>
              <a:t>Deliberation</a:t>
            </a:r>
            <a:r>
              <a:rPr lang="en-US">
                <a:solidFill>
                  <a:schemeClr val="bg1"/>
                </a:solidFill>
              </a:rPr>
              <a:t> – at a glance</a:t>
            </a:r>
          </a:p>
        </p:txBody>
      </p:sp>
      <p:sp>
        <p:nvSpPr>
          <p:cNvPr id="3075" name="Rectangle 8"/>
          <p:cNvSpPr>
            <a:spLocks noGrp="1" noChangeArrowheads="1"/>
          </p:cNvSpPr>
          <p:nvPr>
            <p:ph type="body" idx="4294967295"/>
          </p:nvPr>
        </p:nvSpPr>
        <p:spPr>
          <a:xfrm>
            <a:off x="533400" y="1371600"/>
            <a:ext cx="8229600" cy="4525963"/>
          </a:xfrm>
          <a:solidFill>
            <a:schemeClr val="bg1"/>
          </a:solidFill>
        </p:spPr>
        <p:txBody>
          <a:bodyPr/>
          <a:lstStyle/>
          <a:p>
            <a:pPr eaLnBrk="1" hangingPunct="1">
              <a:lnSpc>
                <a:spcPct val="80000"/>
              </a:lnSpc>
              <a:buFont typeface="Wingdings" pitchFamily="2" charset="2"/>
              <a:buChar char="q"/>
            </a:pPr>
            <a:r>
              <a:rPr lang="en-US" sz="2000" b="1">
                <a:solidFill>
                  <a:srgbClr val="0033CC"/>
                </a:solidFill>
                <a:latin typeface="Century Gothic" pitchFamily="34" charset="0"/>
              </a:rPr>
              <a:t>Introduction – modern communications and the necessity of communications in optical domain</a:t>
            </a:r>
          </a:p>
          <a:p>
            <a:pPr eaLnBrk="1" hangingPunct="1">
              <a:lnSpc>
                <a:spcPct val="80000"/>
              </a:lnSpc>
              <a:buFont typeface="Wingdings" pitchFamily="2" charset="2"/>
              <a:buNone/>
            </a:pPr>
            <a:endParaRPr lang="en-US" sz="400" b="1">
              <a:solidFill>
                <a:srgbClr val="0033CC"/>
              </a:solidFill>
              <a:latin typeface="Century Gothic" pitchFamily="34" charset="0"/>
            </a:endParaRPr>
          </a:p>
          <a:p>
            <a:pPr eaLnBrk="1" hangingPunct="1">
              <a:lnSpc>
                <a:spcPct val="80000"/>
              </a:lnSpc>
              <a:buFont typeface="Wingdings" pitchFamily="2" charset="2"/>
              <a:buChar char="q"/>
            </a:pPr>
            <a:r>
              <a:rPr lang="en-US" sz="2000" b="1">
                <a:solidFill>
                  <a:srgbClr val="0033CC"/>
                </a:solidFill>
                <a:latin typeface="Century Gothic" pitchFamily="34" charset="0"/>
              </a:rPr>
              <a:t>First optical AM Link– Graham Bell’s the photo-phone </a:t>
            </a:r>
          </a:p>
          <a:p>
            <a:pPr eaLnBrk="1" hangingPunct="1">
              <a:lnSpc>
                <a:spcPct val="80000"/>
              </a:lnSpc>
              <a:buFont typeface="Wingdings" pitchFamily="2" charset="2"/>
              <a:buNone/>
            </a:pPr>
            <a:endParaRPr lang="en-US" sz="600" b="1">
              <a:solidFill>
                <a:srgbClr val="0033CC"/>
              </a:solidFill>
              <a:latin typeface="Century Gothic" pitchFamily="34" charset="0"/>
            </a:endParaRPr>
          </a:p>
          <a:p>
            <a:pPr eaLnBrk="1" hangingPunct="1">
              <a:lnSpc>
                <a:spcPct val="80000"/>
              </a:lnSpc>
              <a:buFont typeface="Wingdings" pitchFamily="2" charset="2"/>
              <a:buChar char="q"/>
            </a:pPr>
            <a:r>
              <a:rPr lang="en-US" sz="2000" b="1">
                <a:solidFill>
                  <a:srgbClr val="0033CC"/>
                </a:solidFill>
                <a:latin typeface="Century Gothic" pitchFamily="34" charset="0"/>
              </a:rPr>
              <a:t>EM Spectrum and communications</a:t>
            </a:r>
          </a:p>
          <a:p>
            <a:pPr eaLnBrk="1" hangingPunct="1">
              <a:lnSpc>
                <a:spcPct val="80000"/>
              </a:lnSpc>
              <a:buFont typeface="Wingdings" pitchFamily="2" charset="2"/>
              <a:buNone/>
            </a:pPr>
            <a:endParaRPr lang="en-US" sz="600" b="1">
              <a:solidFill>
                <a:srgbClr val="0033CC"/>
              </a:solidFill>
              <a:latin typeface="Century Gothic" pitchFamily="34" charset="0"/>
            </a:endParaRPr>
          </a:p>
          <a:p>
            <a:pPr eaLnBrk="1" hangingPunct="1">
              <a:lnSpc>
                <a:spcPct val="80000"/>
              </a:lnSpc>
              <a:buFont typeface="Wingdings" pitchFamily="2" charset="2"/>
              <a:buChar char="q"/>
            </a:pPr>
            <a:r>
              <a:rPr lang="en-US" sz="2000" b="1">
                <a:solidFill>
                  <a:srgbClr val="0033CC"/>
                </a:solidFill>
                <a:latin typeface="Century Gothic" pitchFamily="34" charset="0"/>
              </a:rPr>
              <a:t>Few historical milestones of OFC</a:t>
            </a:r>
          </a:p>
          <a:p>
            <a:pPr eaLnBrk="1" hangingPunct="1">
              <a:lnSpc>
                <a:spcPct val="80000"/>
              </a:lnSpc>
              <a:buFont typeface="Wingdings" pitchFamily="2" charset="2"/>
              <a:buNone/>
            </a:pPr>
            <a:endParaRPr lang="en-US" sz="600" b="1">
              <a:solidFill>
                <a:srgbClr val="0033CC"/>
              </a:solidFill>
              <a:latin typeface="Century Gothic" pitchFamily="34" charset="0"/>
            </a:endParaRPr>
          </a:p>
          <a:p>
            <a:pPr eaLnBrk="1" hangingPunct="1">
              <a:lnSpc>
                <a:spcPct val="80000"/>
              </a:lnSpc>
              <a:buFont typeface="Wingdings" pitchFamily="2" charset="2"/>
              <a:buChar char="q"/>
            </a:pPr>
            <a:r>
              <a:rPr lang="en-US" sz="2000" b="1">
                <a:solidFill>
                  <a:srgbClr val="0033CC"/>
                </a:solidFill>
                <a:latin typeface="Century Gothic" pitchFamily="34" charset="0"/>
              </a:rPr>
              <a:t>Bandwidth and its importance in Communication</a:t>
            </a:r>
          </a:p>
          <a:p>
            <a:pPr eaLnBrk="1" hangingPunct="1">
              <a:lnSpc>
                <a:spcPct val="80000"/>
              </a:lnSpc>
              <a:buFont typeface="Wingdings" pitchFamily="2" charset="2"/>
              <a:buNone/>
            </a:pPr>
            <a:endParaRPr lang="en-US" sz="700" b="1">
              <a:solidFill>
                <a:srgbClr val="0033CC"/>
              </a:solidFill>
              <a:latin typeface="Century Gothic" pitchFamily="34" charset="0"/>
            </a:endParaRPr>
          </a:p>
          <a:p>
            <a:pPr eaLnBrk="1" hangingPunct="1">
              <a:lnSpc>
                <a:spcPct val="80000"/>
              </a:lnSpc>
              <a:buFont typeface="Wingdings" pitchFamily="2" charset="2"/>
              <a:buChar char="q"/>
            </a:pPr>
            <a:r>
              <a:rPr lang="en-US" sz="2000" b="1">
                <a:solidFill>
                  <a:srgbClr val="0033CC"/>
                </a:solidFill>
                <a:latin typeface="Century Gothic" pitchFamily="34" charset="0"/>
              </a:rPr>
              <a:t>Optical Fiber – The ocean of Bandwidth</a:t>
            </a:r>
          </a:p>
          <a:p>
            <a:pPr eaLnBrk="1" hangingPunct="1">
              <a:lnSpc>
                <a:spcPct val="80000"/>
              </a:lnSpc>
              <a:buFont typeface="Wingdings" pitchFamily="2" charset="2"/>
              <a:buNone/>
            </a:pPr>
            <a:endParaRPr lang="en-US" sz="700" b="1">
              <a:solidFill>
                <a:srgbClr val="0033CC"/>
              </a:solidFill>
              <a:latin typeface="Century Gothic" pitchFamily="34" charset="0"/>
            </a:endParaRPr>
          </a:p>
          <a:p>
            <a:pPr eaLnBrk="1" hangingPunct="1">
              <a:lnSpc>
                <a:spcPct val="80000"/>
              </a:lnSpc>
              <a:buFont typeface="Wingdings" pitchFamily="2" charset="2"/>
              <a:buChar char="q"/>
            </a:pPr>
            <a:r>
              <a:rPr lang="en-US" sz="2000" b="1">
                <a:solidFill>
                  <a:srgbClr val="0033CC"/>
                </a:solidFill>
                <a:latin typeface="Century Gothic" pitchFamily="34" charset="0"/>
              </a:rPr>
              <a:t>Advantages of OFC</a:t>
            </a:r>
          </a:p>
          <a:p>
            <a:pPr eaLnBrk="1" hangingPunct="1">
              <a:lnSpc>
                <a:spcPct val="80000"/>
              </a:lnSpc>
              <a:buFont typeface="Wingdings" pitchFamily="2" charset="2"/>
              <a:buNone/>
            </a:pPr>
            <a:endParaRPr lang="en-US" sz="700" b="1">
              <a:solidFill>
                <a:srgbClr val="0033CC"/>
              </a:solidFill>
              <a:latin typeface="Century Gothic" pitchFamily="34" charset="0"/>
            </a:endParaRPr>
          </a:p>
          <a:p>
            <a:pPr eaLnBrk="1" hangingPunct="1">
              <a:lnSpc>
                <a:spcPct val="80000"/>
              </a:lnSpc>
              <a:buFont typeface="Wingdings" pitchFamily="2" charset="2"/>
              <a:buChar char="q"/>
            </a:pPr>
            <a:r>
              <a:rPr lang="en-US" sz="2000" b="1">
                <a:solidFill>
                  <a:srgbClr val="0033CC"/>
                </a:solidFill>
                <a:latin typeface="Century Gothic" pitchFamily="34" charset="0"/>
              </a:rPr>
              <a:t>Few Application areas of OFC</a:t>
            </a:r>
          </a:p>
          <a:p>
            <a:pPr eaLnBrk="1" hangingPunct="1">
              <a:lnSpc>
                <a:spcPct val="80000"/>
              </a:lnSpc>
              <a:buFont typeface="Wingdings" pitchFamily="2" charset="2"/>
              <a:buNone/>
            </a:pPr>
            <a:endParaRPr lang="en-US" sz="700" b="1">
              <a:solidFill>
                <a:srgbClr val="0033CC"/>
              </a:solidFill>
              <a:latin typeface="Century Gothic" pitchFamily="34" charset="0"/>
            </a:endParaRPr>
          </a:p>
          <a:p>
            <a:pPr eaLnBrk="1" hangingPunct="1">
              <a:lnSpc>
                <a:spcPct val="80000"/>
              </a:lnSpc>
              <a:buFont typeface="Wingdings" pitchFamily="2" charset="2"/>
              <a:buChar char="q"/>
            </a:pPr>
            <a:r>
              <a:rPr lang="en-US" sz="2000" b="1">
                <a:solidFill>
                  <a:srgbClr val="0033CC"/>
                </a:solidFill>
                <a:latin typeface="Century Gothic" pitchFamily="34" charset="0"/>
              </a:rPr>
              <a:t>Limitations of OFC</a:t>
            </a:r>
          </a:p>
          <a:p>
            <a:pPr eaLnBrk="1" hangingPunct="1">
              <a:lnSpc>
                <a:spcPct val="80000"/>
              </a:lnSpc>
              <a:buFont typeface="Wingdings" pitchFamily="2" charset="2"/>
              <a:buNone/>
            </a:pPr>
            <a:endParaRPr lang="en-US" sz="700" b="1">
              <a:solidFill>
                <a:srgbClr val="0033CC"/>
              </a:solidFill>
              <a:latin typeface="Century Gothic" pitchFamily="34" charset="0"/>
            </a:endParaRPr>
          </a:p>
          <a:p>
            <a:pPr eaLnBrk="1" hangingPunct="1">
              <a:lnSpc>
                <a:spcPct val="80000"/>
              </a:lnSpc>
              <a:buFont typeface="Wingdings" pitchFamily="2" charset="2"/>
              <a:buChar char="q"/>
            </a:pPr>
            <a:r>
              <a:rPr lang="en-US" sz="2000" b="1">
                <a:solidFill>
                  <a:srgbClr val="0033CC"/>
                </a:solidFill>
                <a:latin typeface="Century Gothic" pitchFamily="34" charset="0"/>
              </a:rPr>
              <a:t>Concluding remarks – future prospects</a:t>
            </a: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dirty="0" smtClean="0"/>
              <a:t>22-03-2015</a:t>
            </a:r>
            <a:endParaRPr lang="en-US" dirty="0"/>
          </a:p>
        </p:txBody>
      </p:sp>
      <p:sp>
        <p:nvSpPr>
          <p:cNvPr id="7" name="Footer Placeholder 2"/>
          <p:cNvSpPr>
            <a:spLocks noGrp="1"/>
          </p:cNvSpPr>
          <p:nvPr>
            <p:ph type="ftr" sz="quarter" idx="11"/>
          </p:nvPr>
        </p:nvSpPr>
        <p:spPr/>
        <p:txBody>
          <a:bodyPr/>
          <a:lstStyle/>
          <a:p>
            <a:r>
              <a:rPr lang="en-US"/>
              <a:t>P Ghosh, B B College, Asansol</a:t>
            </a:r>
          </a:p>
        </p:txBody>
      </p:sp>
      <p:sp>
        <p:nvSpPr>
          <p:cNvPr id="8" name="Slide Number Placeholder 3"/>
          <p:cNvSpPr>
            <a:spLocks noGrp="1"/>
          </p:cNvSpPr>
          <p:nvPr>
            <p:ph type="sldNum" sz="quarter" idx="12"/>
          </p:nvPr>
        </p:nvSpPr>
        <p:spPr/>
        <p:txBody>
          <a:bodyPr/>
          <a:lstStyle/>
          <a:p>
            <a:pPr>
              <a:defRPr/>
            </a:pPr>
            <a:fld id="{A285439D-0C1C-4158-8118-F7CC3AD7F75F}" type="slidenum">
              <a:rPr lang="en-US"/>
              <a:pPr>
                <a:defRPr/>
              </a:pPr>
              <a:t>3</a:t>
            </a:fld>
            <a:endParaRPr lang="en-US"/>
          </a:p>
        </p:txBody>
      </p:sp>
      <p:sp>
        <p:nvSpPr>
          <p:cNvPr id="4098" name="Rectangle 4"/>
          <p:cNvSpPr>
            <a:spLocks noGrp="1" noChangeArrowheads="1"/>
          </p:cNvSpPr>
          <p:nvPr>
            <p:ph type="ctrTitle" idx="4294967295"/>
          </p:nvPr>
        </p:nvSpPr>
        <p:spPr>
          <a:xfrm>
            <a:off x="685800" y="381000"/>
            <a:ext cx="6248400" cy="228600"/>
          </a:xfrm>
        </p:spPr>
        <p:txBody>
          <a:bodyPr/>
          <a:lstStyle/>
          <a:p>
            <a:pPr eaLnBrk="1" hangingPunct="1">
              <a:buFont typeface="Wingdings" pitchFamily="2" charset="2"/>
              <a:buChar char="q"/>
            </a:pPr>
            <a:r>
              <a:rPr lang="en-US" sz="2800">
                <a:solidFill>
                  <a:schemeClr val="bg1"/>
                </a:solidFill>
              </a:rPr>
              <a:t>	INTRODUCTION</a:t>
            </a:r>
          </a:p>
        </p:txBody>
      </p:sp>
      <p:sp>
        <p:nvSpPr>
          <p:cNvPr id="4099" name="Rectangle 5"/>
          <p:cNvSpPr>
            <a:spLocks noGrp="1" noChangeArrowheads="1"/>
          </p:cNvSpPr>
          <p:nvPr>
            <p:ph type="subTitle" idx="4294967295"/>
          </p:nvPr>
        </p:nvSpPr>
        <p:spPr>
          <a:xfrm>
            <a:off x="533400" y="762000"/>
            <a:ext cx="8153400" cy="5334000"/>
          </a:xfrm>
          <a:solidFill>
            <a:srgbClr val="FFFFFF"/>
          </a:solidFill>
        </p:spPr>
        <p:txBody>
          <a:bodyPr/>
          <a:lstStyle/>
          <a:p>
            <a:pPr lvl="1" algn="just" eaLnBrk="1" hangingPunct="1">
              <a:lnSpc>
                <a:spcPct val="80000"/>
              </a:lnSpc>
              <a:buFontTx/>
              <a:buChar char="o"/>
            </a:pPr>
            <a:r>
              <a:rPr lang="en-US" sz="1600" b="1">
                <a:solidFill>
                  <a:srgbClr val="663300"/>
                </a:solidFill>
              </a:rPr>
              <a:t> What is Communication ?</a:t>
            </a:r>
          </a:p>
          <a:p>
            <a:pPr marL="0" indent="0" algn="just" eaLnBrk="1" hangingPunct="1">
              <a:lnSpc>
                <a:spcPct val="80000"/>
              </a:lnSpc>
              <a:buFont typeface="Wingdings" pitchFamily="2" charset="2"/>
              <a:buNone/>
            </a:pPr>
            <a:r>
              <a:rPr lang="en-US" sz="1800">
                <a:solidFill>
                  <a:srgbClr val="000099"/>
                </a:solidFill>
              </a:rPr>
              <a:t>To communicate (Latin word ‘communico’ means to share) with any one at any place at any time is the ultimate goal of communications, i e, one to many and that many need not be limited in space and time. </a:t>
            </a:r>
          </a:p>
          <a:p>
            <a:pPr marL="0" indent="0" algn="just" eaLnBrk="1" hangingPunct="1">
              <a:lnSpc>
                <a:spcPct val="80000"/>
              </a:lnSpc>
              <a:buFontTx/>
              <a:buNone/>
            </a:pPr>
            <a:r>
              <a:rPr lang="en-US" sz="1800">
                <a:solidFill>
                  <a:srgbClr val="000099"/>
                </a:solidFill>
              </a:rPr>
              <a:t>Communication – the exchange of information between Human and Human, Human and Machine and also between machine and machine</a:t>
            </a:r>
          </a:p>
          <a:p>
            <a:pPr marL="0" indent="0" algn="just" eaLnBrk="1" hangingPunct="1">
              <a:lnSpc>
                <a:spcPct val="80000"/>
              </a:lnSpc>
              <a:buFontTx/>
              <a:buNone/>
            </a:pPr>
            <a:r>
              <a:rPr lang="en-US" sz="1200">
                <a:solidFill>
                  <a:srgbClr val="663300"/>
                </a:solidFill>
              </a:rPr>
              <a:t>.  </a:t>
            </a:r>
          </a:p>
          <a:p>
            <a:pPr lvl="1" algn="just" eaLnBrk="1" hangingPunct="1">
              <a:lnSpc>
                <a:spcPct val="80000"/>
              </a:lnSpc>
              <a:buFontTx/>
              <a:buChar char="o"/>
            </a:pPr>
            <a:r>
              <a:rPr lang="en-US" sz="1600" b="1">
                <a:solidFill>
                  <a:srgbClr val="663300"/>
                </a:solidFill>
              </a:rPr>
              <a:t>Why we are thinking of Communication in the ‘optical domain’ ?</a:t>
            </a:r>
          </a:p>
          <a:p>
            <a:pPr marL="0" indent="0" algn="just" eaLnBrk="1" hangingPunct="1">
              <a:lnSpc>
                <a:spcPct val="80000"/>
              </a:lnSpc>
              <a:buFontTx/>
              <a:buNone/>
            </a:pPr>
            <a:r>
              <a:rPr lang="en-US" sz="1800">
                <a:solidFill>
                  <a:srgbClr val="000099"/>
                </a:solidFill>
              </a:rPr>
              <a:t>Besides voice communications, to-days telephone companies promises to serve their customers ever increasing demands like</a:t>
            </a:r>
          </a:p>
          <a:p>
            <a:pPr marL="0" indent="0" algn="just" eaLnBrk="1" hangingPunct="1">
              <a:lnSpc>
                <a:spcPct val="80000"/>
              </a:lnSpc>
              <a:buFont typeface="Wingdings" pitchFamily="2" charset="2"/>
              <a:buChar char="Ø"/>
            </a:pPr>
            <a:r>
              <a:rPr lang="en-US" sz="1800">
                <a:solidFill>
                  <a:srgbClr val="000099"/>
                </a:solidFill>
              </a:rPr>
              <a:t> 	Audio, video, fax and data transmission, i e, SMS, MMS, GPRS etc </a:t>
            </a:r>
          </a:p>
          <a:p>
            <a:pPr marL="0" indent="0" algn="just" eaLnBrk="1" hangingPunct="1">
              <a:lnSpc>
                <a:spcPct val="80000"/>
              </a:lnSpc>
              <a:buFont typeface="Wingdings" pitchFamily="2" charset="2"/>
              <a:buChar char="Ø"/>
            </a:pPr>
            <a:r>
              <a:rPr lang="en-US" sz="1800">
                <a:solidFill>
                  <a:srgbClr val="000099"/>
                </a:solidFill>
              </a:rPr>
              <a:t> 	Internet and Video calling</a:t>
            </a:r>
          </a:p>
          <a:p>
            <a:pPr marL="0" indent="0" algn="just" eaLnBrk="1" hangingPunct="1">
              <a:lnSpc>
                <a:spcPct val="80000"/>
              </a:lnSpc>
              <a:buFont typeface="Wingdings" pitchFamily="2" charset="2"/>
              <a:buChar char="Ø"/>
            </a:pPr>
            <a:r>
              <a:rPr lang="en-US" sz="1800">
                <a:solidFill>
                  <a:srgbClr val="000099"/>
                </a:solidFill>
              </a:rPr>
              <a:t>  	e-mail services</a:t>
            </a:r>
          </a:p>
          <a:p>
            <a:pPr marL="0" indent="0" algn="just" eaLnBrk="1" hangingPunct="1">
              <a:lnSpc>
                <a:spcPct val="80000"/>
              </a:lnSpc>
              <a:buFont typeface="Wingdings" pitchFamily="2" charset="2"/>
              <a:buChar char="Ø"/>
            </a:pPr>
            <a:r>
              <a:rPr lang="en-US" sz="1800">
                <a:solidFill>
                  <a:srgbClr val="000099"/>
                </a:solidFill>
              </a:rPr>
              <a:t> 	Video Conferencing</a:t>
            </a:r>
          </a:p>
          <a:p>
            <a:pPr marL="0" indent="0" algn="just" eaLnBrk="1" hangingPunct="1">
              <a:lnSpc>
                <a:spcPct val="80000"/>
              </a:lnSpc>
              <a:buFont typeface="Wingdings" pitchFamily="2" charset="2"/>
              <a:buChar char="Ø"/>
            </a:pPr>
            <a:r>
              <a:rPr lang="en-US" sz="1800">
                <a:solidFill>
                  <a:srgbClr val="000099"/>
                </a:solidFill>
              </a:rPr>
              <a:t> 	finally different e-services, such as e - business, e-education, e-governance, e-banking, e-medical,  e-ticketing and many more</a:t>
            </a:r>
          </a:p>
          <a:p>
            <a:pPr marL="0" indent="0" algn="just" eaLnBrk="1" hangingPunct="1">
              <a:lnSpc>
                <a:spcPct val="80000"/>
              </a:lnSpc>
              <a:buFont typeface="Wingdings" pitchFamily="2" charset="2"/>
              <a:buNone/>
            </a:pPr>
            <a:r>
              <a:rPr lang="en-US" sz="1800">
                <a:solidFill>
                  <a:srgbClr val="000099"/>
                </a:solidFill>
              </a:rPr>
              <a:t>Nearly exponential increasing need of the above services demands new requirements on the transmission media. The need for low loss, low dispersion, ultra wide bandwidth and high dynamic range, durability, upgradeability and low cost communication network have shifted the focus from traditional copper cable to optical fibre links.</a:t>
            </a:r>
          </a:p>
        </p:txBody>
      </p:sp>
      <p:sp>
        <p:nvSpPr>
          <p:cNvPr id="4100" name="Text Box 10"/>
          <p:cNvSpPr txBox="1">
            <a:spLocks noChangeArrowheads="1"/>
          </p:cNvSpPr>
          <p:nvPr/>
        </p:nvSpPr>
        <p:spPr bwMode="auto">
          <a:xfrm>
            <a:off x="3429000" y="2895600"/>
            <a:ext cx="2209800"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4103" name="Text Box 13"/>
          <p:cNvSpPr txBox="1">
            <a:spLocks noChangeArrowheads="1"/>
          </p:cNvSpPr>
          <p:nvPr/>
        </p:nvSpPr>
        <p:spPr bwMode="auto">
          <a:xfrm>
            <a:off x="3810000" y="3429000"/>
            <a:ext cx="1752600" cy="366713"/>
          </a:xfrm>
          <a:prstGeom prst="rect">
            <a:avLst/>
          </a:prstGeom>
          <a:noFill/>
          <a:ln w="9525">
            <a:noFill/>
            <a:miter lim="800000"/>
            <a:headEnd/>
            <a:tailEnd/>
          </a:ln>
        </p:spPr>
        <p:txBody>
          <a:bodyPr>
            <a:spAutoFit/>
          </a:bodyPr>
          <a:lstStyle/>
          <a:p>
            <a:pPr eaLnBrk="1" hangingPunct="1"/>
            <a:endParaRPr lang="en-US"/>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dirty="0" smtClean="0"/>
              <a:t>22-03-2015</a:t>
            </a:r>
            <a:endParaRPr lang="en-US" dirty="0"/>
          </a:p>
        </p:txBody>
      </p:sp>
      <p:sp>
        <p:nvSpPr>
          <p:cNvPr id="8" name="Footer Placeholder 2"/>
          <p:cNvSpPr>
            <a:spLocks noGrp="1"/>
          </p:cNvSpPr>
          <p:nvPr>
            <p:ph type="ftr" sz="quarter" idx="11"/>
          </p:nvPr>
        </p:nvSpPr>
        <p:spPr/>
        <p:txBody>
          <a:bodyPr/>
          <a:lstStyle/>
          <a:p>
            <a:r>
              <a:rPr lang="en-US"/>
              <a:t>P Ghosh, B B College, Asansol</a:t>
            </a:r>
          </a:p>
        </p:txBody>
      </p:sp>
      <p:sp>
        <p:nvSpPr>
          <p:cNvPr id="9" name="Slide Number Placeholder 3"/>
          <p:cNvSpPr>
            <a:spLocks noGrp="1"/>
          </p:cNvSpPr>
          <p:nvPr>
            <p:ph type="sldNum" sz="quarter" idx="12"/>
          </p:nvPr>
        </p:nvSpPr>
        <p:spPr/>
        <p:txBody>
          <a:bodyPr/>
          <a:lstStyle/>
          <a:p>
            <a:pPr>
              <a:defRPr/>
            </a:pPr>
            <a:fld id="{E5231D25-4835-4A5E-85DC-B714617BF83E}" type="slidenum">
              <a:rPr lang="en-US"/>
              <a:pPr>
                <a:defRPr/>
              </a:pPr>
              <a:t>4</a:t>
            </a:fld>
            <a:endParaRPr lang="en-US"/>
          </a:p>
        </p:txBody>
      </p:sp>
      <p:sp>
        <p:nvSpPr>
          <p:cNvPr id="9218" name="Title 6"/>
          <p:cNvSpPr>
            <a:spLocks noGrp="1"/>
          </p:cNvSpPr>
          <p:nvPr>
            <p:ph type="ctrTitle" idx="4294967295"/>
          </p:nvPr>
        </p:nvSpPr>
        <p:spPr>
          <a:xfrm>
            <a:off x="381000" y="228600"/>
            <a:ext cx="8382000" cy="457200"/>
          </a:xfrm>
          <a:solidFill>
            <a:srgbClr val="66FF33"/>
          </a:solidFill>
        </p:spPr>
        <p:txBody>
          <a:bodyPr/>
          <a:lstStyle/>
          <a:p>
            <a:pPr eaLnBrk="1" hangingPunct="1">
              <a:buFont typeface="Wingdings" pitchFamily="2" charset="2"/>
              <a:buChar char="q"/>
            </a:pPr>
            <a:r>
              <a:rPr lang="en-US" sz="2400" b="1">
                <a:solidFill>
                  <a:srgbClr val="000099"/>
                </a:solidFill>
                <a:latin typeface="Century Gothic" pitchFamily="34" charset="0"/>
              </a:rPr>
              <a:t>	</a:t>
            </a:r>
            <a:r>
              <a:rPr lang="en-US" sz="2000" b="1">
                <a:solidFill>
                  <a:srgbClr val="000099"/>
                </a:solidFill>
                <a:latin typeface="Century Gothic" pitchFamily="34" charset="0"/>
              </a:rPr>
              <a:t>First optical AM Link– Graham Bell’s the photo phone</a:t>
            </a:r>
            <a:r>
              <a:rPr lang="en-US" sz="3200" b="1">
                <a:solidFill>
                  <a:srgbClr val="0033CC"/>
                </a:solidFill>
                <a:latin typeface="Century Gothic" pitchFamily="34" charset="0"/>
              </a:rPr>
              <a:t> </a:t>
            </a:r>
          </a:p>
        </p:txBody>
      </p:sp>
      <p:pic>
        <p:nvPicPr>
          <p:cNvPr id="9222" name="Picture 7"/>
          <p:cNvPicPr>
            <a:picLocks noChangeAspect="1" noChangeArrowheads="1"/>
          </p:cNvPicPr>
          <p:nvPr/>
        </p:nvPicPr>
        <p:blipFill>
          <a:blip r:embed="rId2"/>
          <a:srcRect/>
          <a:stretch>
            <a:fillRect/>
          </a:stretch>
        </p:blipFill>
        <p:spPr bwMode="auto">
          <a:xfrm>
            <a:off x="533400" y="2590800"/>
            <a:ext cx="8229600" cy="3581400"/>
          </a:xfrm>
          <a:prstGeom prst="rect">
            <a:avLst/>
          </a:prstGeom>
          <a:noFill/>
          <a:ln w="9525">
            <a:noFill/>
            <a:miter lim="800000"/>
            <a:headEnd/>
            <a:tailEnd/>
          </a:ln>
        </p:spPr>
      </p:pic>
      <p:sp>
        <p:nvSpPr>
          <p:cNvPr id="9224" name="Text Box 8"/>
          <p:cNvSpPr txBox="1">
            <a:spLocks noChangeArrowheads="1"/>
          </p:cNvSpPr>
          <p:nvPr/>
        </p:nvSpPr>
        <p:spPr bwMode="auto">
          <a:xfrm>
            <a:off x="381000" y="914400"/>
            <a:ext cx="8382000" cy="915988"/>
          </a:xfrm>
          <a:prstGeom prst="rect">
            <a:avLst/>
          </a:prstGeom>
          <a:solidFill>
            <a:schemeClr val="bg1"/>
          </a:solidFill>
          <a:ln w="9525">
            <a:noFill/>
            <a:miter lim="800000"/>
            <a:headEnd/>
            <a:tailEnd/>
          </a:ln>
          <a:effectLst/>
        </p:spPr>
        <p:txBody>
          <a:bodyPr>
            <a:spAutoFit/>
          </a:bodyPr>
          <a:lstStyle/>
          <a:p>
            <a:pPr algn="just">
              <a:spcBef>
                <a:spcPct val="50000"/>
              </a:spcBef>
            </a:pPr>
            <a:r>
              <a:rPr lang="en-US"/>
              <a:t>The idea of using light for communication, i e, transmit voice information was first developed by Alexander Graham Bell and demonstrated in 1880 with the  remarkable experiment called ‘photophone’ as depicted in the following figure 1.</a:t>
            </a:r>
          </a:p>
        </p:txBody>
      </p:sp>
      <p:sp>
        <p:nvSpPr>
          <p:cNvPr id="9225" name="Text Box 9"/>
          <p:cNvSpPr txBox="1">
            <a:spLocks noChangeArrowheads="1"/>
          </p:cNvSpPr>
          <p:nvPr/>
        </p:nvSpPr>
        <p:spPr bwMode="auto">
          <a:xfrm>
            <a:off x="6629400" y="4205288"/>
            <a:ext cx="990600" cy="274637"/>
          </a:xfrm>
          <a:prstGeom prst="rect">
            <a:avLst/>
          </a:prstGeom>
          <a:solidFill>
            <a:srgbClr val="FFFF00"/>
          </a:solidFill>
          <a:ln w="9525">
            <a:noFill/>
            <a:miter lim="800000"/>
            <a:headEnd/>
            <a:tailEnd/>
          </a:ln>
          <a:effectLst/>
        </p:spPr>
        <p:txBody>
          <a:bodyPr lIns="0" tIns="0" rIns="0" bIns="0">
            <a:spAutoFit/>
          </a:bodyPr>
          <a:lstStyle/>
          <a:p>
            <a:pPr>
              <a:spcBef>
                <a:spcPct val="50000"/>
              </a:spcBef>
            </a:pPr>
            <a:r>
              <a:rPr lang="en-US"/>
              <a:t>Receiver</a:t>
            </a:r>
          </a:p>
        </p:txBody>
      </p:sp>
      <p:sp>
        <p:nvSpPr>
          <p:cNvPr id="9226" name="Text Box 10"/>
          <p:cNvSpPr txBox="1">
            <a:spLocks noChangeArrowheads="1"/>
          </p:cNvSpPr>
          <p:nvPr/>
        </p:nvSpPr>
        <p:spPr bwMode="auto">
          <a:xfrm>
            <a:off x="762000" y="4114800"/>
            <a:ext cx="1219200" cy="274638"/>
          </a:xfrm>
          <a:prstGeom prst="rect">
            <a:avLst/>
          </a:prstGeom>
          <a:solidFill>
            <a:srgbClr val="FFFF00"/>
          </a:solidFill>
          <a:ln w="9525">
            <a:noFill/>
            <a:miter lim="800000"/>
            <a:headEnd/>
            <a:tailEnd/>
          </a:ln>
          <a:effectLst/>
        </p:spPr>
        <p:txBody>
          <a:bodyPr lIns="0" tIns="0" rIns="0" bIns="0">
            <a:spAutoFit/>
          </a:bodyPr>
          <a:lstStyle/>
          <a:p>
            <a:pPr>
              <a:spcBef>
                <a:spcPct val="50000"/>
              </a:spcBef>
            </a:pPr>
            <a:r>
              <a:rPr lang="en-US"/>
              <a:t>Transmitter</a:t>
            </a:r>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dirty="0" smtClean="0"/>
              <a:t>22-03-2015</a:t>
            </a:r>
            <a:endParaRPr lang="en-US" dirty="0"/>
          </a:p>
        </p:txBody>
      </p:sp>
      <p:sp>
        <p:nvSpPr>
          <p:cNvPr id="6" name="Footer Placeholder 2"/>
          <p:cNvSpPr>
            <a:spLocks noGrp="1"/>
          </p:cNvSpPr>
          <p:nvPr>
            <p:ph type="ftr" sz="quarter" idx="11"/>
          </p:nvPr>
        </p:nvSpPr>
        <p:spPr/>
        <p:txBody>
          <a:bodyPr/>
          <a:lstStyle/>
          <a:p>
            <a:r>
              <a:rPr lang="en-US"/>
              <a:t>P Ghosh, B B College, Asansol</a:t>
            </a:r>
          </a:p>
        </p:txBody>
      </p:sp>
      <p:sp>
        <p:nvSpPr>
          <p:cNvPr id="7" name="Slide Number Placeholder 3"/>
          <p:cNvSpPr>
            <a:spLocks noGrp="1"/>
          </p:cNvSpPr>
          <p:nvPr>
            <p:ph type="sldNum" sz="quarter" idx="12"/>
          </p:nvPr>
        </p:nvSpPr>
        <p:spPr/>
        <p:txBody>
          <a:bodyPr/>
          <a:lstStyle/>
          <a:p>
            <a:pPr>
              <a:defRPr/>
            </a:pPr>
            <a:fld id="{66A564B7-8BA6-4857-A265-DDEB5A7273F3}" type="slidenum">
              <a:rPr lang="en-US"/>
              <a:pPr>
                <a:defRPr/>
              </a:pPr>
              <a:t>5</a:t>
            </a:fld>
            <a:endParaRPr lang="en-US"/>
          </a:p>
        </p:txBody>
      </p:sp>
      <p:sp>
        <p:nvSpPr>
          <p:cNvPr id="5122" name="Rectangle 2"/>
          <p:cNvSpPr>
            <a:spLocks noGrp="1" noChangeArrowheads="1"/>
          </p:cNvSpPr>
          <p:nvPr>
            <p:ph type="title" idx="4294967295"/>
          </p:nvPr>
        </p:nvSpPr>
        <p:spPr>
          <a:xfrm>
            <a:off x="228600" y="152400"/>
            <a:ext cx="8610600" cy="533400"/>
          </a:xfrm>
          <a:solidFill>
            <a:srgbClr val="FFFF99"/>
          </a:solidFill>
        </p:spPr>
        <p:txBody>
          <a:bodyPr/>
          <a:lstStyle/>
          <a:p>
            <a:pPr eaLnBrk="1" hangingPunct="1">
              <a:buFont typeface="Wingdings" pitchFamily="2" charset="2"/>
              <a:buChar char="q"/>
            </a:pPr>
            <a:r>
              <a:rPr lang="en-US" sz="3200" b="1">
                <a:solidFill>
                  <a:srgbClr val="0033CC"/>
                </a:solidFill>
                <a:latin typeface="Century Gothic" pitchFamily="34" charset="0"/>
              </a:rPr>
              <a:t>    </a:t>
            </a:r>
            <a:r>
              <a:rPr lang="en-US" sz="3200" b="1">
                <a:solidFill>
                  <a:srgbClr val="000099"/>
                </a:solidFill>
                <a:latin typeface="Century Gothic" pitchFamily="34" charset="0"/>
              </a:rPr>
              <a:t>EM Spectrum and communications</a:t>
            </a:r>
          </a:p>
        </p:txBody>
      </p:sp>
      <p:pic>
        <p:nvPicPr>
          <p:cNvPr id="5123" name="Picture 6"/>
          <p:cNvPicPr>
            <a:picLocks noGrp="1" noChangeAspect="1" noChangeArrowheads="1"/>
          </p:cNvPicPr>
          <p:nvPr>
            <p:ph type="body" idx="4294967295"/>
          </p:nvPr>
        </p:nvPicPr>
        <p:blipFill>
          <a:blip r:embed="rId2"/>
          <a:srcRect/>
          <a:stretch>
            <a:fillRect/>
          </a:stretch>
        </p:blipFill>
        <p:spPr>
          <a:xfrm>
            <a:off x="228600" y="2667000"/>
            <a:ext cx="8610600" cy="3429000"/>
          </a:xfrm>
          <a:noFill/>
        </p:spPr>
      </p:pic>
      <p:sp>
        <p:nvSpPr>
          <p:cNvPr id="5125" name="Text Box 5"/>
          <p:cNvSpPr txBox="1">
            <a:spLocks noChangeArrowheads="1"/>
          </p:cNvSpPr>
          <p:nvPr/>
        </p:nvSpPr>
        <p:spPr bwMode="auto">
          <a:xfrm>
            <a:off x="228600" y="838200"/>
            <a:ext cx="8610600" cy="1635125"/>
          </a:xfrm>
          <a:prstGeom prst="rect">
            <a:avLst/>
          </a:prstGeom>
          <a:solidFill>
            <a:srgbClr val="00FFFF"/>
          </a:solidFill>
          <a:ln w="9525">
            <a:noFill/>
            <a:miter lim="800000"/>
            <a:headEnd/>
            <a:tailEnd/>
          </a:ln>
          <a:effectLst/>
        </p:spPr>
        <p:txBody>
          <a:bodyPr>
            <a:spAutoFit/>
          </a:bodyPr>
          <a:lstStyle/>
          <a:p>
            <a:pPr algn="just">
              <a:spcBef>
                <a:spcPct val="50000"/>
              </a:spcBef>
              <a:buFont typeface="Wingdings" pitchFamily="2" charset="2"/>
              <a:buChar char="§"/>
            </a:pPr>
            <a:r>
              <a:rPr lang="en-US" sz="1600">
                <a:solidFill>
                  <a:srgbClr val="663300"/>
                </a:solidFill>
              </a:rPr>
              <a:t>   Optical domain -- windows encompasses between IR and UV regions at the wavelengths around 0.85</a:t>
            </a:r>
            <a:r>
              <a:rPr lang="en-US">
                <a:solidFill>
                  <a:srgbClr val="663300"/>
                </a:solidFill>
              </a:rPr>
              <a:t>µm</a:t>
            </a:r>
            <a:r>
              <a:rPr lang="en-US" sz="1600">
                <a:solidFill>
                  <a:srgbClr val="663300"/>
                </a:solidFill>
              </a:rPr>
              <a:t>, 1.32</a:t>
            </a:r>
            <a:r>
              <a:rPr lang="en-US">
                <a:solidFill>
                  <a:srgbClr val="663300"/>
                </a:solidFill>
              </a:rPr>
              <a:t>µm</a:t>
            </a:r>
            <a:r>
              <a:rPr lang="en-US" sz="1600">
                <a:solidFill>
                  <a:srgbClr val="663300"/>
                </a:solidFill>
              </a:rPr>
              <a:t>, 1.55</a:t>
            </a:r>
            <a:r>
              <a:rPr lang="en-US">
                <a:solidFill>
                  <a:srgbClr val="663300"/>
                </a:solidFill>
              </a:rPr>
              <a:t>µm</a:t>
            </a:r>
            <a:r>
              <a:rPr lang="en-US" sz="1600">
                <a:solidFill>
                  <a:srgbClr val="663300"/>
                </a:solidFill>
              </a:rPr>
              <a:t> where attenuation is optimum. </a:t>
            </a:r>
          </a:p>
          <a:p>
            <a:pPr algn="just">
              <a:spcBef>
                <a:spcPct val="50000"/>
              </a:spcBef>
              <a:buFont typeface="Wingdings" pitchFamily="2" charset="2"/>
              <a:buChar char="§"/>
            </a:pPr>
            <a:r>
              <a:rPr lang="en-US" sz="1600">
                <a:solidFill>
                  <a:srgbClr val="663300"/>
                </a:solidFill>
              </a:rPr>
              <a:t>   Visible range 0.37</a:t>
            </a:r>
            <a:r>
              <a:rPr lang="en-US">
                <a:solidFill>
                  <a:srgbClr val="663300"/>
                </a:solidFill>
              </a:rPr>
              <a:t>µm</a:t>
            </a:r>
            <a:r>
              <a:rPr lang="en-US" sz="1600">
                <a:solidFill>
                  <a:srgbClr val="663300"/>
                </a:solidFill>
              </a:rPr>
              <a:t> – 0.74</a:t>
            </a:r>
            <a:r>
              <a:rPr lang="en-US">
                <a:solidFill>
                  <a:srgbClr val="663300"/>
                </a:solidFill>
              </a:rPr>
              <a:t>µm</a:t>
            </a:r>
            <a:r>
              <a:rPr lang="en-US" sz="1600">
                <a:solidFill>
                  <a:srgbClr val="663300"/>
                </a:solidFill>
              </a:rPr>
              <a:t> is not suitable due to high degree of attenuation</a:t>
            </a:r>
          </a:p>
          <a:p>
            <a:pPr algn="just">
              <a:spcBef>
                <a:spcPct val="50000"/>
              </a:spcBef>
              <a:buFont typeface="Wingdings" pitchFamily="2" charset="2"/>
              <a:buChar char="§"/>
            </a:pPr>
            <a:r>
              <a:rPr lang="en-US" sz="1600">
                <a:solidFill>
                  <a:srgbClr val="663300"/>
                </a:solidFill>
              </a:rPr>
              <a:t>   Commercial systems expected to come in the 4</a:t>
            </a:r>
            <a:r>
              <a:rPr lang="en-US" sz="1600" baseline="30000">
                <a:solidFill>
                  <a:srgbClr val="663300"/>
                </a:solidFill>
              </a:rPr>
              <a:t>th</a:t>
            </a:r>
            <a:r>
              <a:rPr lang="en-US" sz="1600">
                <a:solidFill>
                  <a:srgbClr val="663300"/>
                </a:solidFill>
              </a:rPr>
              <a:t> window near 1.6µm. The region 1.26-1.65 </a:t>
            </a:r>
            <a:r>
              <a:rPr lang="en-US" sz="1600">
                <a:solidFill>
                  <a:srgbClr val="663300"/>
                </a:solidFill>
                <a:cs typeface="Arial" charset="0"/>
              </a:rPr>
              <a:t>µ</a:t>
            </a:r>
            <a:r>
              <a:rPr lang="en-US" sz="1600">
                <a:solidFill>
                  <a:srgbClr val="663300"/>
                </a:solidFill>
              </a:rPr>
              <a:t>m offers the potential for BW as high as 50 THz  </a:t>
            </a:r>
            <a:r>
              <a:rPr lang="en-US" sz="1600"/>
              <a:t> </a:t>
            </a: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dirty="0" smtClean="0"/>
              <a:t>22-03-2015</a:t>
            </a:r>
            <a:endParaRPr lang="en-US" dirty="0"/>
          </a:p>
        </p:txBody>
      </p:sp>
      <p:sp>
        <p:nvSpPr>
          <p:cNvPr id="5" name="Footer Placeholder 2"/>
          <p:cNvSpPr>
            <a:spLocks noGrp="1"/>
          </p:cNvSpPr>
          <p:nvPr>
            <p:ph type="ftr" sz="quarter" idx="11"/>
          </p:nvPr>
        </p:nvSpPr>
        <p:spPr/>
        <p:txBody>
          <a:bodyPr/>
          <a:lstStyle/>
          <a:p>
            <a:r>
              <a:rPr lang="en-US"/>
              <a:t>P Ghosh, B B College, Asansol</a:t>
            </a:r>
          </a:p>
        </p:txBody>
      </p:sp>
      <p:sp>
        <p:nvSpPr>
          <p:cNvPr id="6" name="Slide Number Placeholder 3"/>
          <p:cNvSpPr>
            <a:spLocks noGrp="1"/>
          </p:cNvSpPr>
          <p:nvPr>
            <p:ph type="sldNum" sz="quarter" idx="12"/>
          </p:nvPr>
        </p:nvSpPr>
        <p:spPr/>
        <p:txBody>
          <a:bodyPr/>
          <a:lstStyle/>
          <a:p>
            <a:pPr>
              <a:defRPr/>
            </a:pPr>
            <a:fld id="{9F6653F6-E6E2-4EDF-B74F-AFD7FD9655EB}" type="slidenum">
              <a:rPr lang="en-US"/>
              <a:pPr>
                <a:defRPr/>
              </a:pPr>
              <a:t>6</a:t>
            </a:fld>
            <a:endParaRPr lang="en-US"/>
          </a:p>
        </p:txBody>
      </p:sp>
      <p:sp>
        <p:nvSpPr>
          <p:cNvPr id="6146" name="Rectangle 3"/>
          <p:cNvSpPr>
            <a:spLocks noGrp="1" noChangeArrowheads="1"/>
          </p:cNvSpPr>
          <p:nvPr>
            <p:ph type="body" idx="4294967295"/>
          </p:nvPr>
        </p:nvSpPr>
        <p:spPr>
          <a:xfrm>
            <a:off x="685800" y="152400"/>
            <a:ext cx="8153400" cy="381000"/>
          </a:xfrm>
          <a:solidFill>
            <a:srgbClr val="FFFF00"/>
          </a:solidFill>
        </p:spPr>
        <p:txBody>
          <a:bodyPr/>
          <a:lstStyle/>
          <a:p>
            <a:pPr algn="ctr" eaLnBrk="1" hangingPunct="1">
              <a:lnSpc>
                <a:spcPct val="80000"/>
              </a:lnSpc>
              <a:buClr>
                <a:srgbClr val="000099"/>
              </a:buClr>
              <a:buFont typeface="Wingdings" pitchFamily="2" charset="2"/>
              <a:buChar char="q"/>
            </a:pPr>
            <a:r>
              <a:rPr lang="en-US" sz="2400">
                <a:solidFill>
                  <a:schemeClr val="bg1"/>
                </a:solidFill>
              </a:rPr>
              <a:t> </a:t>
            </a:r>
            <a:r>
              <a:rPr lang="en-US" sz="2400">
                <a:solidFill>
                  <a:srgbClr val="000099"/>
                </a:solidFill>
              </a:rPr>
              <a:t>Frequency Bands for different communication means</a:t>
            </a:r>
          </a:p>
        </p:txBody>
      </p:sp>
      <p:graphicFrame>
        <p:nvGraphicFramePr>
          <p:cNvPr id="6199" name="Group 55"/>
          <p:cNvGraphicFramePr>
            <a:graphicFrameLocks noGrp="1"/>
          </p:cNvGraphicFramePr>
          <p:nvPr/>
        </p:nvGraphicFramePr>
        <p:xfrm>
          <a:off x="609600" y="762000"/>
          <a:ext cx="8229600" cy="5334000"/>
        </p:xfrm>
        <a:graphic>
          <a:graphicData uri="http://schemas.openxmlformats.org/drawingml/2006/table">
            <a:tbl>
              <a:tblPr/>
              <a:tblGrid>
                <a:gridCol w="4200525"/>
                <a:gridCol w="4029075"/>
              </a:tblGrid>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Communication Frequency Bands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Signal Transmitted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0.1 MHZ -- 0.5 MHz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Telephone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0.55 MHZ -- 1.6 MHz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AM radio (MW)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1.6 MHZ -- 15 MHz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AM radio (SW)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41 MHZ -- 68 MHz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VHF low (TV) Band 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88 MHZ -- 108 MHz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FM radio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174 MHz – 254 MHz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VHF high (TV) Band II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470 MHz – 860 MHz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UHF (TV)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800 MHz – 900 MHz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Cell Phone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1800 MHz – 1900 MHz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Cell Phone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1 GHz – 40 GHz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99"/>
                          </a:solidFill>
                          <a:effectLst/>
                          <a:latin typeface="Arial" charset="0"/>
                        </a:rPr>
                        <a:t>Sat. Comn., RADAR, GPS, Radio Relay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1000THz – 5000 THz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99"/>
                          </a:solidFill>
                          <a:effectLst/>
                          <a:latin typeface="Arial" charset="0"/>
                        </a:rPr>
                        <a:t>Optical Communication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dirty="0" smtClean="0"/>
              <a:t>22-03-2015</a:t>
            </a:r>
            <a:endParaRPr lang="en-US" dirty="0"/>
          </a:p>
        </p:txBody>
      </p:sp>
      <p:sp>
        <p:nvSpPr>
          <p:cNvPr id="6" name="Footer Placeholder 2"/>
          <p:cNvSpPr>
            <a:spLocks noGrp="1"/>
          </p:cNvSpPr>
          <p:nvPr>
            <p:ph type="ftr" sz="quarter" idx="11"/>
          </p:nvPr>
        </p:nvSpPr>
        <p:spPr/>
        <p:txBody>
          <a:bodyPr/>
          <a:lstStyle/>
          <a:p>
            <a:r>
              <a:rPr lang="en-US"/>
              <a:t>P Ghosh, B B College, Asansol</a:t>
            </a:r>
          </a:p>
        </p:txBody>
      </p:sp>
      <p:sp>
        <p:nvSpPr>
          <p:cNvPr id="7" name="Slide Number Placeholder 3"/>
          <p:cNvSpPr>
            <a:spLocks noGrp="1"/>
          </p:cNvSpPr>
          <p:nvPr>
            <p:ph type="sldNum" sz="quarter" idx="12"/>
          </p:nvPr>
        </p:nvSpPr>
        <p:spPr/>
        <p:txBody>
          <a:bodyPr/>
          <a:lstStyle/>
          <a:p>
            <a:pPr>
              <a:defRPr/>
            </a:pPr>
            <a:fld id="{CEF0B21F-2C27-4E66-BA10-04B23CA4AC0E}" type="slidenum">
              <a:rPr lang="en-US"/>
              <a:pPr>
                <a:defRPr/>
              </a:pPr>
              <a:t>7</a:t>
            </a:fld>
            <a:endParaRPr lang="en-US"/>
          </a:p>
        </p:txBody>
      </p:sp>
      <p:sp>
        <p:nvSpPr>
          <p:cNvPr id="7170" name="Rectangle 2"/>
          <p:cNvSpPr>
            <a:spLocks noGrp="1" noChangeArrowheads="1"/>
          </p:cNvSpPr>
          <p:nvPr>
            <p:ph type="title" idx="4294967295"/>
          </p:nvPr>
        </p:nvSpPr>
        <p:spPr>
          <a:xfrm>
            <a:off x="457200" y="457200"/>
            <a:ext cx="8229600" cy="533400"/>
          </a:xfrm>
          <a:solidFill>
            <a:srgbClr val="FF9900"/>
          </a:solidFill>
        </p:spPr>
        <p:txBody>
          <a:bodyPr/>
          <a:lstStyle/>
          <a:p>
            <a:pPr eaLnBrk="1" hangingPunct="1">
              <a:buFont typeface="Wingdings" pitchFamily="2" charset="2"/>
              <a:buChar char="q"/>
            </a:pPr>
            <a:r>
              <a:rPr lang="en-US" sz="3600" b="1">
                <a:solidFill>
                  <a:srgbClr val="0033CC"/>
                </a:solidFill>
                <a:latin typeface="Century Gothic" pitchFamily="34" charset="0"/>
              </a:rPr>
              <a:t>    </a:t>
            </a:r>
            <a:r>
              <a:rPr lang="en-US" sz="3600" b="1">
                <a:solidFill>
                  <a:srgbClr val="000099"/>
                </a:solidFill>
                <a:latin typeface="Century Gothic" pitchFamily="34" charset="0"/>
              </a:rPr>
              <a:t>Few historical milestones of OFC</a:t>
            </a:r>
          </a:p>
        </p:txBody>
      </p:sp>
      <p:sp>
        <p:nvSpPr>
          <p:cNvPr id="7171" name="Rectangle 4"/>
          <p:cNvSpPr>
            <a:spLocks noGrp="1" noChangeArrowheads="1"/>
          </p:cNvSpPr>
          <p:nvPr>
            <p:ph type="body" sz="half" idx="4294967295"/>
          </p:nvPr>
        </p:nvSpPr>
        <p:spPr>
          <a:xfrm>
            <a:off x="457200" y="1143000"/>
            <a:ext cx="1447800" cy="4983163"/>
          </a:xfrm>
          <a:solidFill>
            <a:schemeClr val="bg1"/>
          </a:solidFill>
        </p:spPr>
        <p:txBody>
          <a:bodyPr/>
          <a:lstStyle/>
          <a:p>
            <a:pPr eaLnBrk="1" hangingPunct="1"/>
            <a:r>
              <a:rPr lang="en-US" sz="2000">
                <a:latin typeface="Bookman Old Style" pitchFamily="18" charset="0"/>
              </a:rPr>
              <a:t>1870</a:t>
            </a:r>
          </a:p>
          <a:p>
            <a:pPr eaLnBrk="1" hangingPunct="1">
              <a:buFontTx/>
              <a:buNone/>
            </a:pPr>
            <a:endParaRPr lang="en-US" sz="2000">
              <a:latin typeface="Bookman Old Style" pitchFamily="18" charset="0"/>
            </a:endParaRPr>
          </a:p>
          <a:p>
            <a:pPr eaLnBrk="1" hangingPunct="1"/>
            <a:r>
              <a:rPr lang="en-US" sz="2000">
                <a:latin typeface="Bookman Old Style" pitchFamily="18" charset="0"/>
              </a:rPr>
              <a:t>1880</a:t>
            </a:r>
          </a:p>
          <a:p>
            <a:pPr eaLnBrk="1" hangingPunct="1">
              <a:buFontTx/>
              <a:buNone/>
            </a:pPr>
            <a:endParaRPr lang="en-US" sz="2000">
              <a:latin typeface="Bookman Old Style" pitchFamily="18" charset="0"/>
            </a:endParaRPr>
          </a:p>
          <a:p>
            <a:pPr eaLnBrk="1" hangingPunct="1">
              <a:buFontTx/>
              <a:buNone/>
            </a:pPr>
            <a:endParaRPr lang="en-US" sz="2800">
              <a:latin typeface="Bookman Old Style" pitchFamily="18" charset="0"/>
            </a:endParaRPr>
          </a:p>
          <a:p>
            <a:pPr eaLnBrk="1" hangingPunct="1"/>
            <a:r>
              <a:rPr lang="en-US" sz="2000">
                <a:latin typeface="Bookman Old Style" pitchFamily="18" charset="0"/>
              </a:rPr>
              <a:t>1950</a:t>
            </a:r>
          </a:p>
          <a:p>
            <a:pPr eaLnBrk="1" hangingPunct="1">
              <a:buFontTx/>
              <a:buNone/>
            </a:pPr>
            <a:endParaRPr lang="en-US" sz="2000">
              <a:latin typeface="Bookman Old Style" pitchFamily="18" charset="0"/>
            </a:endParaRPr>
          </a:p>
          <a:p>
            <a:pPr eaLnBrk="1" hangingPunct="1">
              <a:buFontTx/>
              <a:buNone/>
            </a:pPr>
            <a:endParaRPr lang="en-US" sz="2000">
              <a:latin typeface="Bookman Old Style" pitchFamily="18" charset="0"/>
            </a:endParaRPr>
          </a:p>
          <a:p>
            <a:pPr eaLnBrk="1" hangingPunct="1"/>
            <a:r>
              <a:rPr lang="en-US" sz="2000">
                <a:latin typeface="Bookman Old Style" pitchFamily="18" charset="0"/>
              </a:rPr>
              <a:t>1956	</a:t>
            </a:r>
          </a:p>
          <a:p>
            <a:pPr eaLnBrk="1" hangingPunct="1"/>
            <a:r>
              <a:rPr lang="en-US" sz="2000">
                <a:latin typeface="Bookman Old Style" pitchFamily="18" charset="0"/>
              </a:rPr>
              <a:t>1960	</a:t>
            </a:r>
          </a:p>
        </p:txBody>
      </p:sp>
      <p:sp>
        <p:nvSpPr>
          <p:cNvPr id="7172" name="Rectangle 5"/>
          <p:cNvSpPr>
            <a:spLocks noGrp="1" noChangeArrowheads="1"/>
          </p:cNvSpPr>
          <p:nvPr>
            <p:ph type="body" sz="half" idx="4294967295"/>
          </p:nvPr>
        </p:nvSpPr>
        <p:spPr>
          <a:xfrm>
            <a:off x="1981200" y="1143000"/>
            <a:ext cx="6705600" cy="4983163"/>
          </a:xfrm>
          <a:solidFill>
            <a:srgbClr val="FFFF99"/>
          </a:solidFill>
        </p:spPr>
        <p:txBody>
          <a:bodyPr/>
          <a:lstStyle/>
          <a:p>
            <a:pPr algn="just" eaLnBrk="1" hangingPunct="1">
              <a:buFont typeface="Wingdings" pitchFamily="2" charset="2"/>
              <a:buChar char="Ø"/>
            </a:pPr>
            <a:r>
              <a:rPr lang="en-US" sz="2000">
                <a:latin typeface="Bookman Old Style" pitchFamily="18" charset="0"/>
              </a:rPr>
              <a:t>John Tyndall – light may be allowed to follow a specific path using total internal reflection</a:t>
            </a:r>
          </a:p>
          <a:p>
            <a:pPr algn="just" eaLnBrk="1" hangingPunct="1">
              <a:buFont typeface="Wingdings" pitchFamily="2" charset="2"/>
              <a:buChar char="Ø"/>
            </a:pPr>
            <a:r>
              <a:rPr lang="en-US" sz="2000">
                <a:latin typeface="Bookman Old Style" pitchFamily="18" charset="0"/>
              </a:rPr>
              <a:t>William Wheeling patented his method of light transfer – “piping light”</a:t>
            </a:r>
          </a:p>
          <a:p>
            <a:pPr eaLnBrk="1" hangingPunct="1">
              <a:buFont typeface="Wingdings" pitchFamily="2" charset="2"/>
              <a:buChar char="Ø"/>
            </a:pPr>
            <a:r>
              <a:rPr lang="en-US" sz="2000">
                <a:latin typeface="Bookman Old Style" pitchFamily="18" charset="0"/>
              </a:rPr>
              <a:t>Alexander Graham Bell developed the photo phone – the first optical AM audio link.</a:t>
            </a:r>
          </a:p>
          <a:p>
            <a:pPr algn="just" eaLnBrk="1" hangingPunct="1">
              <a:buFont typeface="Wingdings" pitchFamily="2" charset="2"/>
              <a:buChar char="Ø"/>
            </a:pPr>
            <a:r>
              <a:rPr lang="en-US" sz="2000">
                <a:latin typeface="Bookman Old Style" pitchFamily="18" charset="0"/>
              </a:rPr>
              <a:t>Narinder Kapany et al as well as Brian O’ Brien developed a fibroscope using the first glass coated fibre</a:t>
            </a:r>
          </a:p>
          <a:p>
            <a:pPr algn="just" eaLnBrk="1" hangingPunct="1">
              <a:buFont typeface="Wingdings" pitchFamily="2" charset="2"/>
              <a:buChar char="Ø"/>
            </a:pPr>
            <a:r>
              <a:rPr lang="en-US" sz="2000">
                <a:latin typeface="Bookman Old Style" pitchFamily="18" charset="0"/>
              </a:rPr>
              <a:t>Narinder Kapany introduced the name ‘Fibre optics’</a:t>
            </a:r>
          </a:p>
          <a:p>
            <a:pPr algn="just" eaLnBrk="1" hangingPunct="1">
              <a:buFont typeface="Wingdings" pitchFamily="2" charset="2"/>
              <a:buChar char="Ø"/>
            </a:pPr>
            <a:r>
              <a:rPr lang="en-US" sz="2000">
                <a:latin typeface="Bookman Old Style" pitchFamily="18" charset="0"/>
              </a:rPr>
              <a:t>T H Maiman first experimentally demonstrated the LASER, a high power, monochromatic  highly directional source of light suitable for optical communication</a:t>
            </a: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en-US" dirty="0" smtClean="0"/>
              <a:t>22-03-2015</a:t>
            </a:r>
            <a:endParaRPr lang="en-US" dirty="0"/>
          </a:p>
        </p:txBody>
      </p:sp>
      <p:sp>
        <p:nvSpPr>
          <p:cNvPr id="7" name="Footer Placeholder 2"/>
          <p:cNvSpPr>
            <a:spLocks noGrp="1"/>
          </p:cNvSpPr>
          <p:nvPr>
            <p:ph type="ftr" sz="quarter" idx="11"/>
          </p:nvPr>
        </p:nvSpPr>
        <p:spPr/>
        <p:txBody>
          <a:bodyPr/>
          <a:lstStyle/>
          <a:p>
            <a:r>
              <a:rPr lang="en-US"/>
              <a:t>P Ghosh, B B College, Asansol</a:t>
            </a:r>
          </a:p>
        </p:txBody>
      </p:sp>
      <p:sp>
        <p:nvSpPr>
          <p:cNvPr id="8" name="Slide Number Placeholder 3"/>
          <p:cNvSpPr>
            <a:spLocks noGrp="1"/>
          </p:cNvSpPr>
          <p:nvPr>
            <p:ph type="sldNum" sz="quarter" idx="12"/>
          </p:nvPr>
        </p:nvSpPr>
        <p:spPr/>
        <p:txBody>
          <a:bodyPr/>
          <a:lstStyle/>
          <a:p>
            <a:pPr>
              <a:defRPr/>
            </a:pPr>
            <a:fld id="{30CFD117-0C37-4A55-8F54-E5858072654B}" type="slidenum">
              <a:rPr lang="en-US"/>
              <a:pPr>
                <a:defRPr/>
              </a:pPr>
              <a:t>8</a:t>
            </a:fld>
            <a:endParaRPr lang="en-US"/>
          </a:p>
        </p:txBody>
      </p:sp>
      <p:sp>
        <p:nvSpPr>
          <p:cNvPr id="8194" name="Rectangle 3"/>
          <p:cNvSpPr>
            <a:spLocks noGrp="1" noChangeArrowheads="1"/>
          </p:cNvSpPr>
          <p:nvPr>
            <p:ph type="body" sz="half" idx="4294967295"/>
          </p:nvPr>
        </p:nvSpPr>
        <p:spPr>
          <a:xfrm>
            <a:off x="457200" y="228600"/>
            <a:ext cx="1676400" cy="2971800"/>
          </a:xfrm>
          <a:solidFill>
            <a:schemeClr val="bg1"/>
          </a:solidFill>
        </p:spPr>
        <p:txBody>
          <a:bodyPr/>
          <a:lstStyle/>
          <a:p>
            <a:pPr eaLnBrk="1" hangingPunct="1"/>
            <a:r>
              <a:rPr lang="en-US" sz="2000"/>
              <a:t>1966</a:t>
            </a:r>
          </a:p>
          <a:p>
            <a:pPr eaLnBrk="1" hangingPunct="1"/>
            <a:endParaRPr lang="en-US" sz="2000"/>
          </a:p>
          <a:p>
            <a:pPr eaLnBrk="1" hangingPunct="1">
              <a:buFontTx/>
              <a:buNone/>
            </a:pPr>
            <a:endParaRPr lang="en-US" sz="500"/>
          </a:p>
          <a:p>
            <a:pPr eaLnBrk="1" hangingPunct="1"/>
            <a:r>
              <a:rPr lang="en-US" sz="2000"/>
              <a:t>1977</a:t>
            </a:r>
          </a:p>
          <a:p>
            <a:pPr eaLnBrk="1" hangingPunct="1">
              <a:buFontTx/>
              <a:buNone/>
            </a:pPr>
            <a:endParaRPr lang="en-US" sz="1400"/>
          </a:p>
          <a:p>
            <a:pPr eaLnBrk="1" hangingPunct="1"/>
            <a:r>
              <a:rPr lang="en-US" sz="2000"/>
              <a:t>1990</a:t>
            </a:r>
          </a:p>
        </p:txBody>
      </p:sp>
      <p:sp>
        <p:nvSpPr>
          <p:cNvPr id="8195" name="Rectangle 4"/>
          <p:cNvSpPr>
            <a:spLocks noGrp="1" noChangeArrowheads="1"/>
          </p:cNvSpPr>
          <p:nvPr>
            <p:ph type="body" sz="half" idx="4294967295"/>
          </p:nvPr>
        </p:nvSpPr>
        <p:spPr>
          <a:xfrm>
            <a:off x="2133600" y="228600"/>
            <a:ext cx="6858000" cy="2971800"/>
          </a:xfrm>
          <a:solidFill>
            <a:srgbClr val="FFFF99"/>
          </a:solidFill>
        </p:spPr>
        <p:txBody>
          <a:bodyPr/>
          <a:lstStyle/>
          <a:p>
            <a:pPr eaLnBrk="1" hangingPunct="1">
              <a:lnSpc>
                <a:spcPct val="90000"/>
              </a:lnSpc>
              <a:buFont typeface="Wingdings" pitchFamily="2" charset="2"/>
              <a:buChar char="Ø"/>
            </a:pPr>
            <a:r>
              <a:rPr lang="en-US" sz="2000"/>
              <a:t>Optical fiber was proposed as a medium to carry laser signals by channels Kao et al at Stanford Telecommunication.</a:t>
            </a:r>
          </a:p>
          <a:p>
            <a:pPr eaLnBrk="1" hangingPunct="1">
              <a:lnSpc>
                <a:spcPct val="90000"/>
              </a:lnSpc>
              <a:buFont typeface="Wingdings" pitchFamily="2" charset="2"/>
              <a:buChar char="Ø"/>
            </a:pPr>
            <a:r>
              <a:rPr lang="en-US" sz="2000"/>
              <a:t>Fibre optic telephone systems were installed for the time by American Telephone &amp; Telegraph (AT &amp;T).</a:t>
            </a:r>
          </a:p>
          <a:p>
            <a:pPr algn="just" eaLnBrk="1" hangingPunct="1">
              <a:lnSpc>
                <a:spcPct val="90000"/>
              </a:lnSpc>
              <a:buFont typeface="Wingdings" pitchFamily="2" charset="2"/>
              <a:buChar char="Ø"/>
            </a:pPr>
            <a:r>
              <a:rPr lang="en-US" sz="2000"/>
              <a:t>Linn Mollenauer transmitted a 2.5 Gbps signal at a distance of 12,000KM without regeneration using a soliton laser and an erbium doped fiber optical amplifier </a:t>
            </a:r>
          </a:p>
        </p:txBody>
      </p:sp>
      <p:pic>
        <p:nvPicPr>
          <p:cNvPr id="8196" name="Picture 6"/>
          <p:cNvPicPr>
            <a:picLocks noChangeAspect="1" noChangeArrowheads="1"/>
          </p:cNvPicPr>
          <p:nvPr/>
        </p:nvPicPr>
        <p:blipFill>
          <a:blip r:embed="rId2"/>
          <a:srcRect/>
          <a:stretch>
            <a:fillRect/>
          </a:stretch>
        </p:blipFill>
        <p:spPr bwMode="auto">
          <a:xfrm>
            <a:off x="457200" y="3733800"/>
            <a:ext cx="8534400" cy="2514600"/>
          </a:xfrm>
          <a:prstGeom prst="rect">
            <a:avLst/>
          </a:prstGeom>
          <a:noFill/>
          <a:ln w="9525">
            <a:noFill/>
            <a:miter lim="800000"/>
            <a:headEnd/>
            <a:tailEnd/>
          </a:ln>
        </p:spPr>
      </p:pic>
      <p:sp>
        <p:nvSpPr>
          <p:cNvPr id="8197" name="Text Box 7"/>
          <p:cNvSpPr txBox="1">
            <a:spLocks noChangeArrowheads="1"/>
          </p:cNvSpPr>
          <p:nvPr/>
        </p:nvSpPr>
        <p:spPr bwMode="auto">
          <a:xfrm>
            <a:off x="457200" y="3295650"/>
            <a:ext cx="8534400" cy="396875"/>
          </a:xfrm>
          <a:prstGeom prst="rect">
            <a:avLst/>
          </a:prstGeom>
          <a:solidFill>
            <a:srgbClr val="FFFF00"/>
          </a:solidFill>
          <a:ln w="9525">
            <a:noFill/>
            <a:miter lim="800000"/>
            <a:headEnd/>
            <a:tailEnd/>
          </a:ln>
        </p:spPr>
        <p:txBody>
          <a:bodyPr>
            <a:spAutoFit/>
          </a:bodyPr>
          <a:lstStyle/>
          <a:p>
            <a:pPr algn="ctr" eaLnBrk="1" hangingPunct="1">
              <a:spcBef>
                <a:spcPct val="50000"/>
              </a:spcBef>
            </a:pPr>
            <a:r>
              <a:rPr lang="en-US" sz="2000">
                <a:solidFill>
                  <a:srgbClr val="0000FF"/>
                </a:solidFill>
              </a:rPr>
              <a:t>A TYPICAL FIBRE OPTIC POINT TO POINT TELEPHONE LINK</a:t>
            </a: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dirty="0" smtClean="0"/>
              <a:t>22-03-2015</a:t>
            </a:r>
            <a:endParaRPr lang="en-US" dirty="0"/>
          </a:p>
        </p:txBody>
      </p:sp>
      <p:sp>
        <p:nvSpPr>
          <p:cNvPr id="6" name="Footer Placeholder 2"/>
          <p:cNvSpPr>
            <a:spLocks noGrp="1"/>
          </p:cNvSpPr>
          <p:nvPr>
            <p:ph type="ftr" sz="quarter" idx="11"/>
          </p:nvPr>
        </p:nvSpPr>
        <p:spPr/>
        <p:txBody>
          <a:bodyPr/>
          <a:lstStyle/>
          <a:p>
            <a:r>
              <a:rPr lang="en-US"/>
              <a:t>P Ghosh, B B College, Asansol</a:t>
            </a:r>
          </a:p>
        </p:txBody>
      </p:sp>
      <p:sp>
        <p:nvSpPr>
          <p:cNvPr id="7" name="Slide Number Placeholder 3"/>
          <p:cNvSpPr>
            <a:spLocks noGrp="1"/>
          </p:cNvSpPr>
          <p:nvPr>
            <p:ph type="sldNum" sz="quarter" idx="12"/>
          </p:nvPr>
        </p:nvSpPr>
        <p:spPr/>
        <p:txBody>
          <a:bodyPr/>
          <a:lstStyle/>
          <a:p>
            <a:pPr>
              <a:defRPr/>
            </a:pPr>
            <a:fld id="{C2287F68-965E-4FE1-9EDD-43CEC5877C61}" type="slidenum">
              <a:rPr lang="en-US"/>
              <a:pPr>
                <a:defRPr/>
              </a:pPr>
              <a:t>9</a:t>
            </a:fld>
            <a:endParaRPr lang="en-US"/>
          </a:p>
        </p:txBody>
      </p:sp>
      <p:sp>
        <p:nvSpPr>
          <p:cNvPr id="10242" name="Rectangle 2"/>
          <p:cNvSpPr>
            <a:spLocks noGrp="1" noChangeArrowheads="1"/>
          </p:cNvSpPr>
          <p:nvPr>
            <p:ph type="title" idx="4294967295"/>
          </p:nvPr>
        </p:nvSpPr>
        <p:spPr>
          <a:xfrm>
            <a:off x="552450" y="304800"/>
            <a:ext cx="8286750" cy="457200"/>
          </a:xfrm>
          <a:solidFill>
            <a:srgbClr val="FFFF99"/>
          </a:solidFill>
        </p:spPr>
        <p:txBody>
          <a:bodyPr/>
          <a:lstStyle/>
          <a:p>
            <a:pPr eaLnBrk="1" hangingPunct="1">
              <a:buFont typeface="Wingdings" pitchFamily="2" charset="2"/>
              <a:buChar char="q"/>
            </a:pPr>
            <a:r>
              <a:rPr lang="en-US" sz="2800" b="1">
                <a:solidFill>
                  <a:srgbClr val="0033CC"/>
                </a:solidFill>
                <a:latin typeface="Century Gothic" pitchFamily="34" charset="0"/>
              </a:rPr>
              <a:t>   </a:t>
            </a:r>
            <a:r>
              <a:rPr lang="en-US" sz="2000" b="1">
                <a:solidFill>
                  <a:srgbClr val="663300"/>
                </a:solidFill>
                <a:latin typeface="Century Gothic" pitchFamily="34" charset="0"/>
              </a:rPr>
              <a:t>Bandwidth and its importance in Communication</a:t>
            </a:r>
          </a:p>
        </p:txBody>
      </p:sp>
      <p:graphicFrame>
        <p:nvGraphicFramePr>
          <p:cNvPr id="10302" name="Group 62"/>
          <p:cNvGraphicFramePr>
            <a:graphicFrameLocks noGrp="1"/>
          </p:cNvGraphicFramePr>
          <p:nvPr/>
        </p:nvGraphicFramePr>
        <p:xfrm>
          <a:off x="533400" y="3657600"/>
          <a:ext cx="8305800" cy="2519680"/>
        </p:xfrm>
        <a:graphic>
          <a:graphicData uri="http://schemas.openxmlformats.org/drawingml/2006/table">
            <a:tbl>
              <a:tblPr/>
              <a:tblGrid>
                <a:gridCol w="4192588"/>
                <a:gridCol w="2016125"/>
                <a:gridCol w="2097087"/>
              </a:tblGrid>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Name of the Services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Signal BW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Channel BW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Telephone (Voice) Call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3.4 KHz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4 KHz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AM Radio (Voice + Music)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5 KHz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10 KHz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FM Radio ( Hi Fi Audio)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15 KHz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200 KHz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TV ( Video + Audio)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5 MHz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7 MHz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Facsimile (Data+ Text)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4KHz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663300"/>
                          </a:solidFill>
                          <a:effectLst/>
                          <a:latin typeface="Arial" charset="0"/>
                        </a:rPr>
                        <a:t>4 KHz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90" name="Text Box 50"/>
          <p:cNvSpPr txBox="1">
            <a:spLocks noChangeArrowheads="1"/>
          </p:cNvSpPr>
          <p:nvPr/>
        </p:nvSpPr>
        <p:spPr bwMode="auto">
          <a:xfrm>
            <a:off x="533400" y="914400"/>
            <a:ext cx="8305800" cy="2200275"/>
          </a:xfrm>
          <a:prstGeom prst="rect">
            <a:avLst/>
          </a:prstGeom>
          <a:solidFill>
            <a:srgbClr val="00FFFF"/>
          </a:solidFill>
          <a:ln w="9525">
            <a:noFill/>
            <a:miter lim="800000"/>
            <a:headEnd/>
            <a:tailEnd/>
          </a:ln>
          <a:effectLst/>
        </p:spPr>
        <p:txBody>
          <a:bodyPr>
            <a:spAutoFit/>
          </a:bodyPr>
          <a:lstStyle/>
          <a:p>
            <a:pPr algn="just">
              <a:spcBef>
                <a:spcPct val="50000"/>
              </a:spcBef>
              <a:buFont typeface="Wingdings" pitchFamily="2" charset="2"/>
              <a:buChar char="v"/>
            </a:pPr>
            <a:r>
              <a:rPr lang="en-US"/>
              <a:t> 	</a:t>
            </a:r>
            <a:r>
              <a:rPr lang="en-US" sz="1600"/>
              <a:t>Bandwidth – refers to capacity. It is expressed differently in Analog and Digital Systems. In Analog one it is the range of frequencies required to represent the information content. In digital system, bandwidth means the transmission speed or bit rate and is measured in Bits Per Second (bps). </a:t>
            </a:r>
          </a:p>
          <a:p>
            <a:pPr algn="just">
              <a:spcBef>
                <a:spcPct val="50000"/>
              </a:spcBef>
              <a:buFont typeface="Wingdings" pitchFamily="2" charset="2"/>
              <a:buChar char="v"/>
            </a:pPr>
            <a:r>
              <a:rPr lang="en-US" sz="1600"/>
              <a:t> 	Different digital services, such as ISDN (Individual channel bandwidth 64 Kbps), ATM has 622 Mbps bandwidth, MODEMs have transmission rate in the range of 64 Kbps upto several Mbps, T-1 circuits have 1.54 Mbps bandwidth. The bandwidth of several Analog services are given in the following Table.</a:t>
            </a:r>
          </a:p>
        </p:txBody>
      </p:sp>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883</TotalTime>
  <Words>1416</Words>
  <Application>Microsoft Office PowerPoint</Application>
  <PresentationFormat>On-screen Show (4:3)</PresentationFormat>
  <Paragraphs>242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COMMUNICATIONS – IN THE OPTICAL DOMAIN  </vt:lpstr>
      <vt:lpstr>Deliberation – at a glance</vt:lpstr>
      <vt:lpstr> INTRODUCTION</vt:lpstr>
      <vt:lpstr> First optical AM Link– Graham Bell’s the photo phone </vt:lpstr>
      <vt:lpstr>    EM Spectrum and communications</vt:lpstr>
      <vt:lpstr>Slide 6</vt:lpstr>
      <vt:lpstr>    Few historical milestones of OFC</vt:lpstr>
      <vt:lpstr>Slide 8</vt:lpstr>
      <vt:lpstr>   Bandwidth and its importance in Communication</vt:lpstr>
      <vt:lpstr>LASER in 1960 - communications in the optical domain started taking shape using Graham Bell’s Photo-phone principle. Since the same bandwidth of 4 KHz is required irrespective of the carrier frequency, it is clear from the table, that increasing carrier from radio-waves to microwaves and then to optical wave, the option for no. of voice channels changes from 100 to 10 million and ultimately to 1 trillion. That’s why optical fibre is said to have ocean of bandwidth    </vt:lpstr>
      <vt:lpstr> Advantages of OFC</vt:lpstr>
      <vt:lpstr> Few application areas of OFC</vt:lpstr>
      <vt:lpstr>   Limitations of OFC</vt:lpstr>
      <vt:lpstr>Concluding remarks – future prospects</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TELECOMMUNICATIONS – FROM THE DESK OF OPTICAL FIBRE</dc:title>
  <dc:creator>CORE2</dc:creator>
  <cp:lastModifiedBy>DELL</cp:lastModifiedBy>
  <cp:revision>82</cp:revision>
  <dcterms:created xsi:type="dcterms:W3CDTF">2009-02-22T12:17:34Z</dcterms:created>
  <dcterms:modified xsi:type="dcterms:W3CDTF">2019-08-22T08:30:48Z</dcterms:modified>
</cp:coreProperties>
</file>